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7" r:id="rId1"/>
  </p:sldMasterIdLst>
  <p:notesMasterIdLst>
    <p:notesMasterId r:id="rId6"/>
  </p:notesMasterIdLst>
  <p:handoutMasterIdLst>
    <p:handoutMasterId r:id="rId7"/>
  </p:handoutMasterIdLst>
  <p:sldIdLst>
    <p:sldId id="357" r:id="rId2"/>
    <p:sldId id="354" r:id="rId3"/>
    <p:sldId id="349" r:id="rId4"/>
    <p:sldId id="350" r:id="rId5"/>
  </p:sldIdLst>
  <p:sldSz cx="9144000" cy="6858000" type="screen4x3"/>
  <p:notesSz cx="6858000" cy="9144000"/>
  <p:custDataLst>
    <p:tags r:id="rId8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4176">
          <p15:clr>
            <a:srgbClr val="A4A3A4"/>
          </p15:clr>
        </p15:guide>
        <p15:guide id="3" orient="horz" pos="290">
          <p15:clr>
            <a:srgbClr val="A4A3A4"/>
          </p15:clr>
        </p15:guide>
        <p15:guide id="4" orient="horz" pos="576">
          <p15:clr>
            <a:srgbClr val="A4A3A4"/>
          </p15:clr>
        </p15:guide>
        <p15:guide id="5" orient="horz" pos="720" userDrawn="1">
          <p15:clr>
            <a:srgbClr val="A4A3A4"/>
          </p15:clr>
        </p15:guide>
        <p15:guide id="6" orient="horz" pos="864">
          <p15:clr>
            <a:srgbClr val="A4A3A4"/>
          </p15:clr>
        </p15:guide>
        <p15:guide id="7" orient="horz" pos="1584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3825">
          <p15:clr>
            <a:srgbClr val="A4A3A4"/>
          </p15:clr>
        </p15:guide>
        <p15:guide id="10" pos="2880">
          <p15:clr>
            <a:srgbClr val="A4A3A4"/>
          </p15:clr>
        </p15:guide>
        <p15:guide id="11" pos="5472">
          <p15:clr>
            <a:srgbClr val="A4A3A4"/>
          </p15:clr>
        </p15:guide>
        <p15:guide id="12" pos="288">
          <p15:clr>
            <a:srgbClr val="A4A3A4"/>
          </p15:clr>
        </p15:guide>
        <p15:guide id="13" pos="4608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7A6"/>
    <a:srgbClr val="3E648A"/>
    <a:srgbClr val="4D4D4D"/>
    <a:srgbClr val="C9CACA"/>
    <a:srgbClr val="A8B7CA"/>
    <a:srgbClr val="708CAA"/>
    <a:srgbClr val="56779A"/>
    <a:srgbClr val="28517B"/>
    <a:srgbClr val="65BBEC"/>
    <a:srgbClr val="A8B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21" autoAdjust="0"/>
    <p:restoredTop sz="89689" autoAdjust="0"/>
  </p:normalViewPr>
  <p:slideViewPr>
    <p:cSldViewPr showGuides="1">
      <p:cViewPr>
        <p:scale>
          <a:sx n="70" d="100"/>
          <a:sy n="70" d="100"/>
        </p:scale>
        <p:origin x="-1776" y="-197"/>
      </p:cViewPr>
      <p:guideLst>
        <p:guide orient="horz" pos="2160"/>
        <p:guide orient="horz" pos="4176"/>
        <p:guide orient="horz" pos="290"/>
        <p:guide orient="horz" pos="576"/>
        <p:guide orient="horz" pos="720"/>
        <p:guide orient="horz" pos="864"/>
        <p:guide orient="horz" pos="1584"/>
        <p:guide orient="horz" pos="1152"/>
        <p:guide orient="horz" pos="3825"/>
        <p:guide pos="2880"/>
        <p:guide pos="5472"/>
        <p:guide pos="288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40" d="100"/>
          <a:sy n="40" d="100"/>
        </p:scale>
        <p:origin x="2290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CE181127-C146-49BB-AC1B-FE0E3A9D5D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4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313232"/>
                </a:solidFill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rgbClr val="313232"/>
                </a:solidFill>
              </a:defRPr>
            </a:lvl1pPr>
          </a:lstStyle>
          <a:p>
            <a:fld id="{D1C7FB31-0C7B-4DF9-A9BC-6BD9C278B2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548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0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D8B1F-D9AC-46E1-A795-2250F95046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92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D8B1F-D9AC-46E1-A795-2250F95046B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49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89725" tIns="44862" rIns="89725" bIns="44862"/>
          <a:lstStyle/>
          <a:p>
            <a:r>
              <a:rPr lang="en-US" dirty="0" smtClean="0"/>
              <a:t>34,147,206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028" y="8684926"/>
            <a:ext cx="2972421" cy="457513"/>
          </a:xfrm>
          <a:prstGeom prst="rect">
            <a:avLst/>
          </a:prstGeom>
        </p:spPr>
        <p:txBody>
          <a:bodyPr lIns="89725" tIns="44862" rIns="89725" bIns="44862"/>
          <a:lstStyle/>
          <a:p>
            <a:fld id="{D721DCF6-2FD3-41DC-A466-BECFBB297A7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190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D8B1F-D9AC-46E1-A795-2250F95046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62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6192" cy="6867144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rgbClr val="FFFFFF"/>
                </a:solidFill>
              </a:rPr>
              <a:t>Prepared by </a:t>
            </a:r>
            <a:r>
              <a:rPr lang="en-US" sz="1200" b="1" dirty="0" smtClean="0">
                <a:solidFill>
                  <a:srgbClr val="FFFFFF"/>
                </a:solidFill>
              </a:rPr>
              <a:t>Aon</a:t>
            </a:r>
            <a:r>
              <a:rPr lang="en-US" sz="1200" b="1" baseline="0" dirty="0" smtClean="0">
                <a:solidFill>
                  <a:srgbClr val="FFFFFF"/>
                </a:solidFill>
              </a:rPr>
              <a:t> Voluntary Benefits.  Enrollment Solutions</a:t>
            </a:r>
            <a:r>
              <a:rPr lang="en-US" sz="1200" b="1" dirty="0">
                <a:solidFill>
                  <a:srgbClr val="FFFFFF"/>
                </a:solidFill>
              </a:rPr>
              <a:t/>
            </a:r>
            <a:br>
              <a:rPr lang="en-US" sz="1200" b="1" dirty="0">
                <a:solidFill>
                  <a:srgbClr val="FFFFFF"/>
                </a:solidFill>
              </a:rPr>
            </a:br>
            <a:r>
              <a:rPr lang="en-US" sz="1000" b="0" dirty="0" smtClean="0">
                <a:solidFill>
                  <a:srgbClr val="FFFFFF"/>
                </a:solidFill>
              </a:rPr>
              <a:t>Aon</a:t>
            </a:r>
            <a:r>
              <a:rPr lang="en-US" sz="1000" b="0" baseline="0" dirty="0" smtClean="0">
                <a:solidFill>
                  <a:srgbClr val="FFFFFF"/>
                </a:solidFill>
              </a:rPr>
              <a:t> Risk Solutions</a:t>
            </a:r>
            <a:r>
              <a:rPr lang="en-US" sz="1000" dirty="0" smtClean="0">
                <a:solidFill>
                  <a:srgbClr val="FFFFFF"/>
                </a:solidFill>
              </a:rPr>
              <a:t>  |  Health &amp;</a:t>
            </a:r>
            <a:r>
              <a:rPr lang="en-US" sz="1000" baseline="0" dirty="0" smtClean="0">
                <a:solidFill>
                  <a:srgbClr val="FFFFFF"/>
                </a:solidFill>
              </a:rPr>
              <a:t> Benefits</a:t>
            </a:r>
            <a:endParaRPr lang="en-US" sz="1000" dirty="0" smtClean="0">
              <a:solidFill>
                <a:srgbClr val="FFFFFF"/>
              </a:solidFill>
            </a:endParaRPr>
          </a:p>
          <a:p>
            <a:pPr>
              <a:lnSpc>
                <a:spcPts val="1800"/>
              </a:lnSpc>
            </a:pPr>
            <a:r>
              <a:rPr lang="en-US" sz="900" b="1" dirty="0" smtClean="0">
                <a:solidFill>
                  <a:srgbClr val="FFFFFF"/>
                </a:solidFill>
              </a:rPr>
              <a:t>Risk. Reinsurance. Human Resources</a:t>
            </a:r>
            <a:endParaRPr lang="en-US" sz="900" b="1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878" y="6080752"/>
            <a:ext cx="913443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8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e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>
            <a:lvl1pPr marL="0" indent="0">
              <a:lnSpc>
                <a:spcPct val="125000"/>
              </a:lnSpc>
              <a:buNone/>
              <a:defRPr sz="1200" b="1"/>
            </a:lvl1pPr>
            <a:lvl2pPr marL="0" indent="0">
              <a:lnSpc>
                <a:spcPct val="125000"/>
              </a:lnSpc>
              <a:spcAft>
                <a:spcPts val="400"/>
              </a:spcAft>
              <a:buNone/>
              <a:defRPr sz="1200"/>
            </a:lvl2pPr>
            <a:lvl3pPr marL="228600" indent="-228600">
              <a:buFont typeface="Wingdings" panose="05000000000000000000" pitchFamily="2" charset="2"/>
              <a:buChar char="§"/>
              <a:defRPr/>
            </a:lvl3pPr>
            <a:lvl4pPr marL="571500" indent="-225425">
              <a:buFont typeface="Arial" panose="020B0604020202020204" pitchFamily="34" charset="0"/>
              <a:buChar char="–"/>
              <a:defRPr/>
            </a:lvl4pPr>
            <a:lvl5pPr marL="917575" indent="-231775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6035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75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4588"/>
            <a:ext cx="4038600" cy="4951412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6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2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223"/>
            <a:ext cx="4040188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2174"/>
            <a:ext cx="4040188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Content 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223"/>
            <a:ext cx="4041775" cy="444277"/>
          </a:xfrm>
        </p:spPr>
        <p:txBody>
          <a:bodyPr anchor="t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2174"/>
            <a:ext cx="4041775" cy="3951288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520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6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0711761\Desktop\Nine people rowing at sunset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3"/>
          <a:stretch/>
        </p:blipFill>
        <p:spPr bwMode="auto">
          <a:xfrm>
            <a:off x="-1" y="-33772"/>
            <a:ext cx="9144001" cy="483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567164"/>
            <a:ext cx="9143245" cy="5723671"/>
          </a:xfrm>
          <a:prstGeom prst="rect">
            <a:avLst/>
          </a:prstGeom>
        </p:spPr>
      </p:pic>
      <p:sp>
        <p:nvSpPr>
          <p:cNvPr id="9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724400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3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chemeClr val="tx1"/>
                </a:solidFill>
              </a:rPr>
              <a:t>Prepared by </a:t>
            </a:r>
            <a:r>
              <a:rPr lang="en-US" sz="1200" b="1" dirty="0" smtClean="0">
                <a:solidFill>
                  <a:schemeClr val="tx1"/>
                </a:solidFill>
              </a:rPr>
              <a:t>Aon</a:t>
            </a:r>
            <a:r>
              <a:rPr lang="en-US" sz="1200" b="1" baseline="0" dirty="0" smtClean="0">
                <a:solidFill>
                  <a:schemeClr val="tx1"/>
                </a:solidFill>
              </a:rPr>
              <a:t> Voluntary Benefits &amp; Enrollment Solutions</a:t>
            </a:r>
            <a:r>
              <a:rPr lang="en-US" sz="1200" b="1" dirty="0">
                <a:solidFill>
                  <a:schemeClr val="tx1"/>
                </a:solidFill>
              </a:rPr>
              <a:t/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b="0" dirty="0" smtClean="0">
                <a:solidFill>
                  <a:schemeClr val="tx1"/>
                </a:solidFill>
              </a:rPr>
              <a:t>Aon</a:t>
            </a:r>
            <a:r>
              <a:rPr lang="en-US" sz="1000" b="0" baseline="0" dirty="0" smtClean="0">
                <a:solidFill>
                  <a:schemeClr val="tx1"/>
                </a:solidFill>
              </a:rPr>
              <a:t> Risk Solutions</a:t>
            </a:r>
            <a:r>
              <a:rPr lang="en-US" sz="1000" dirty="0" smtClean="0">
                <a:solidFill>
                  <a:schemeClr val="tx1"/>
                </a:solidFill>
              </a:rPr>
              <a:t>  |  Health &amp;</a:t>
            </a:r>
            <a:r>
              <a:rPr lang="en-US" sz="1000" baseline="0" dirty="0" smtClean="0">
                <a:solidFill>
                  <a:schemeClr val="tx1"/>
                </a:solidFill>
              </a:rPr>
              <a:t> Benefits</a:t>
            </a:r>
            <a:endParaRPr lang="en-US" sz="1000" dirty="0" smtClean="0">
              <a:solidFill>
                <a:schemeClr val="tx1"/>
              </a:solidFill>
            </a:endParaRPr>
          </a:p>
          <a:p>
            <a:pPr>
              <a:lnSpc>
                <a:spcPts val="1800"/>
              </a:lnSpc>
            </a:pPr>
            <a:r>
              <a:rPr lang="en-US" sz="900" b="1" dirty="0" smtClean="0">
                <a:solidFill>
                  <a:schemeClr val="tx1"/>
                </a:solidFill>
              </a:rPr>
              <a:t>Risk. Reinsurance. Human Resources</a:t>
            </a:r>
            <a:endParaRPr lang="en-US" sz="900" b="1" dirty="0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gal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29600" cy="2667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ograph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032" y="1371600"/>
            <a:ext cx="3486477" cy="927463"/>
          </a:xfrm>
        </p:spPr>
        <p:txBody>
          <a:bodyPr anchor="b" anchorCtr="0"/>
          <a:lstStyle>
            <a:lvl1pPr marL="0" indent="0">
              <a:buNone/>
              <a:defRPr sz="1000"/>
            </a:lvl1pPr>
            <a:lvl2pPr marL="0" indent="0">
              <a:buNone/>
              <a:defRPr sz="1000"/>
            </a:lvl2pPr>
            <a:lvl3pPr marL="0" indent="0">
              <a:buNone/>
              <a:defRPr sz="1000"/>
            </a:lvl3pPr>
            <a:lvl4pPr marL="0" indent="0"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/>
        </p:nvSpPr>
        <p:spPr>
          <a:xfrm>
            <a:off x="457199" y="914403"/>
            <a:ext cx="8229601" cy="1588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  <a:effectLst>
            <a:outerShdw blurRad="190500" dist="228600" dir="2700000" rotWithShape="0">
              <a:srgbClr val="000000">
                <a:alpha val="25500"/>
              </a:srgbClr>
            </a:outerShdw>
          </a:effectLst>
        </p:spPr>
        <p:txBody>
          <a:bodyPr lIns="45719" rIns="45719"/>
          <a:lstStyle/>
          <a:p>
            <a:pPr>
              <a:spcBef>
                <a:spcPts val="0"/>
              </a:spcBef>
              <a:defRPr sz="2400" b="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493" name="Shape 493"/>
          <p:cNvSpPr>
            <a:spLocks noGrp="1"/>
          </p:cNvSpPr>
          <p:nvPr>
            <p:ph type="sldNum" sz="quarter" idx="2"/>
          </p:nvPr>
        </p:nvSpPr>
        <p:spPr>
          <a:xfrm>
            <a:off x="6273799" y="6550810"/>
            <a:ext cx="127001" cy="127001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800"/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  <p:pic>
        <p:nvPicPr>
          <p:cNvPr id="494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30686" y="6084701"/>
            <a:ext cx="956115" cy="604212"/>
          </a:xfrm>
          <a:prstGeom prst="rect">
            <a:avLst/>
          </a:prstGeom>
          <a:ln w="12700">
            <a:miter lim="400000"/>
          </a:ln>
        </p:spPr>
      </p:pic>
      <p:sp>
        <p:nvSpPr>
          <p:cNvPr id="495" name="Shape 495"/>
          <p:cNvSpPr/>
          <p:nvPr/>
        </p:nvSpPr>
        <p:spPr>
          <a:xfrm>
            <a:off x="457199" y="6436336"/>
            <a:ext cx="60350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/>
          <a:p>
            <a:pPr>
              <a:defRPr sz="700"/>
            </a:pPr>
            <a:r>
              <a:rPr dirty="0"/>
              <a:t>Aon </a:t>
            </a:r>
            <a:r>
              <a:rPr lang="en-US" dirty="0" smtClean="0"/>
              <a:t>Elective</a:t>
            </a:r>
            <a:r>
              <a:rPr dirty="0" smtClean="0"/>
              <a:t> </a:t>
            </a:r>
            <a:r>
              <a:rPr dirty="0"/>
              <a:t>Benefits</a:t>
            </a:r>
            <a:br>
              <a:rPr dirty="0"/>
            </a:br>
            <a:r>
              <a:rPr b="0" dirty="0"/>
              <a:t>Proprietary &amp; Confidential </a:t>
            </a:r>
          </a:p>
        </p:txBody>
      </p:sp>
      <p:sp>
        <p:nvSpPr>
          <p:cNvPr id="496" name="Shape 496"/>
          <p:cNvSpPr>
            <a:spLocks noGrp="1"/>
          </p:cNvSpPr>
          <p:nvPr>
            <p:ph type="body" idx="1"/>
          </p:nvPr>
        </p:nvSpPr>
        <p:spPr>
          <a:xfrm>
            <a:off x="457200" y="1144590"/>
            <a:ext cx="8229600" cy="472281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ClrTx/>
            </a:lvl1pPr>
            <a:lvl2pPr>
              <a:lnSpc>
                <a:spcPct val="90000"/>
              </a:lnSpc>
              <a:spcBef>
                <a:spcPts val="1000"/>
              </a:spcBef>
              <a:buClrTx/>
              <a:buSzPct val="100000"/>
            </a:lvl2pPr>
            <a:lvl3pPr>
              <a:lnSpc>
                <a:spcPct val="90000"/>
              </a:lnSpc>
              <a:spcBef>
                <a:spcPts val="1000"/>
              </a:spcBef>
              <a:buClrTx/>
              <a:buSzPct val="100000"/>
            </a:lvl3pPr>
            <a:lvl4pPr indent="-228600">
              <a:lnSpc>
                <a:spcPct val="90000"/>
              </a:lnSpc>
              <a:spcBef>
                <a:spcPts val="1000"/>
              </a:spcBef>
              <a:buClrTx/>
              <a:buSzPct val="70000"/>
              <a:buChar char="♦"/>
            </a:lvl4pPr>
            <a:lvl5pPr indent="-228600">
              <a:lnSpc>
                <a:spcPct val="90000"/>
              </a:lnSpc>
              <a:spcBef>
                <a:spcPts val="1000"/>
              </a:spcBef>
              <a:buClrTx/>
              <a:buSzPct val="100000"/>
              <a:buChar char="−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75577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45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76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2" y="461896"/>
            <a:ext cx="8214676" cy="3422782"/>
          </a:xfrm>
          <a:prstGeom prst="rect">
            <a:avLst/>
          </a:prstGeom>
        </p:spPr>
      </p:pic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457200" y="5487480"/>
            <a:ext cx="6767512" cy="119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>
              <a:lnSpc>
                <a:spcPts val="1200"/>
              </a:lnSpc>
            </a:pPr>
            <a:r>
              <a:rPr lang="en-US" sz="1200" b="1" dirty="0">
                <a:solidFill>
                  <a:schemeClr val="tx1"/>
                </a:solidFill>
              </a:rPr>
              <a:t>Prepared by </a:t>
            </a:r>
            <a:r>
              <a:rPr lang="en-US" sz="1200" b="1" dirty="0" smtClean="0">
                <a:solidFill>
                  <a:schemeClr val="tx1"/>
                </a:solidFill>
              </a:rPr>
              <a:t>[Business</a:t>
            </a:r>
            <a:r>
              <a:rPr lang="en-US" sz="1200" b="1" baseline="0" dirty="0" smtClean="0">
                <a:solidFill>
                  <a:schemeClr val="tx1"/>
                </a:solidFill>
              </a:rPr>
              <a:t> Unit</a:t>
            </a:r>
            <a:r>
              <a:rPr lang="en-US" sz="1200" b="1" dirty="0" smtClean="0">
                <a:solidFill>
                  <a:schemeClr val="tx1"/>
                </a:solidFill>
              </a:rPr>
              <a:t>/Tier </a:t>
            </a:r>
            <a:r>
              <a:rPr lang="en-US" sz="1200" b="1" dirty="0">
                <a:solidFill>
                  <a:schemeClr val="tx1"/>
                </a:solidFill>
              </a:rPr>
              <a:t>2] </a:t>
            </a:r>
            <a:r>
              <a:rPr lang="en-US" sz="1200" b="1" dirty="0" smtClean="0">
                <a:solidFill>
                  <a:schemeClr val="tx1"/>
                </a:solidFill>
              </a:rPr>
              <a:t>(12 </a:t>
            </a:r>
            <a:r>
              <a:rPr lang="en-US" sz="1200" b="1" dirty="0" err="1" smtClean="0">
                <a:solidFill>
                  <a:schemeClr val="tx1"/>
                </a:solidFill>
              </a:rPr>
              <a:t>pt</a:t>
            </a:r>
            <a:r>
              <a:rPr lang="en-US" sz="1200" b="1" dirty="0" smtClean="0">
                <a:solidFill>
                  <a:schemeClr val="tx1"/>
                </a:solidFill>
              </a:rPr>
              <a:t> Arial </a:t>
            </a:r>
            <a:r>
              <a:rPr lang="en-US" sz="1200" b="1" dirty="0" smtClean="0"/>
              <a:t>Bold, 12</a:t>
            </a:r>
            <a:r>
              <a:rPr lang="en-US" sz="1200" b="1" baseline="0" dirty="0" smtClean="0"/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pt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line spacing)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smtClean="0">
                <a:solidFill>
                  <a:schemeClr val="tx1"/>
                </a:solidFill>
              </a:rPr>
              <a:t>[Market/Division/Tier 3 (optional)  |  Practice Group/Tier 4 (optional)] (10 </a:t>
            </a:r>
            <a:r>
              <a:rPr lang="en-US" sz="1000" dirty="0" err="1" smtClean="0">
                <a:solidFill>
                  <a:schemeClr val="tx1"/>
                </a:solidFill>
              </a:rPr>
              <a:t>pt</a:t>
            </a:r>
            <a:r>
              <a:rPr lang="en-US" sz="1000" dirty="0" smtClean="0">
                <a:solidFill>
                  <a:schemeClr val="tx1"/>
                </a:solidFill>
              </a:rPr>
              <a:t> Arial, 12 </a:t>
            </a:r>
            <a:r>
              <a:rPr lang="en-US" sz="1000" dirty="0">
                <a:solidFill>
                  <a:schemeClr val="tx1"/>
                </a:solidFill>
              </a:rPr>
              <a:t>pt line spacing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>
              <a:lnSpc>
                <a:spcPts val="1800"/>
              </a:lnSpc>
            </a:pPr>
            <a:r>
              <a:rPr lang="en-US" sz="900" dirty="0" smtClean="0">
                <a:solidFill>
                  <a:schemeClr val="tx1"/>
                </a:solidFill>
              </a:rPr>
              <a:t>Presentation </a:t>
            </a:r>
            <a:r>
              <a:rPr lang="en-US" sz="900" dirty="0">
                <a:solidFill>
                  <a:schemeClr val="tx1"/>
                </a:solidFill>
              </a:rPr>
              <a:t>to [Insert Client Name Here</a:t>
            </a:r>
            <a:r>
              <a:rPr lang="en-US" sz="900" dirty="0" smtClean="0">
                <a:solidFill>
                  <a:schemeClr val="tx1"/>
                </a:solidFill>
              </a:rPr>
              <a:t>] (edit this text on Master</a:t>
            </a:r>
            <a:r>
              <a:rPr lang="en-US" sz="900" baseline="0" dirty="0" smtClean="0">
                <a:solidFill>
                  <a:schemeClr val="tx1"/>
                </a:solidFill>
              </a:rPr>
              <a:t> Slide)</a:t>
            </a:r>
            <a:endParaRPr lang="en-US" sz="900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89" y="457200"/>
            <a:ext cx="8217421" cy="1896328"/>
          </a:xfrm>
          <a:prstGeom prst="rect">
            <a:avLst/>
          </a:prstGeom>
        </p:spPr>
      </p:pic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4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4123135"/>
            <a:ext cx="8229600" cy="822325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Cover: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max title is two lines. Title image is 3.75×9″ @300dpi</a:t>
            </a:r>
            <a:endParaRPr lang="en-US" dirty="0"/>
          </a:p>
        </p:txBody>
      </p:sp>
      <p:sp>
        <p:nvSpPr>
          <p:cNvPr id="11" name="Subtitle 10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5067300"/>
            <a:ext cx="8229600" cy="8382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aseline="0"/>
            </a:lvl1pPr>
          </a:lstStyle>
          <a:p>
            <a:r>
              <a:rPr lang="en-US" dirty="0" smtClean="0"/>
              <a:t>Subtitle is 15 </a:t>
            </a:r>
            <a:r>
              <a:rPr lang="en-US" dirty="0" err="1" smtClean="0"/>
              <a:t>pt</a:t>
            </a:r>
            <a:r>
              <a:rPr lang="en-US" dirty="0" smtClean="0"/>
              <a:t> Arial, </a:t>
            </a:r>
            <a:r>
              <a:rPr lang="ru-RU" dirty="0" smtClean="0"/>
              <a:t>0</a:t>
            </a:r>
            <a:r>
              <a:rPr lang="en-US" dirty="0" smtClean="0"/>
              <a:t>.9 line spacing, max subtitle is four lines. Edit the Cover Master slide to change the image on the cover page: Go to the View tab and click on Slide Master; Click Cover Master layout; right-click on the picture, select “Change Picture” from the drop down menu.</a:t>
            </a:r>
            <a:br>
              <a:rPr lang="en-US" dirty="0" smtClean="0"/>
            </a:br>
            <a:r>
              <a:rPr lang="en-US" dirty="0" smtClean="0"/>
              <a:t>Select image or data ribbon from appropriate image library.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  <p:pic>
        <p:nvPicPr>
          <p:cNvPr id="9" name="Picture 8" descr="Red data LTR Cover (2)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315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3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6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57200" y="2743068"/>
            <a:ext cx="8229600" cy="822325"/>
          </a:xfrm>
          <a:prstGeom prst="rect">
            <a:avLst/>
          </a:prstGeom>
          <a:noFill/>
        </p:spPr>
        <p:txBody>
          <a:bodyPr lIns="0" tIns="0" rIns="0" bIns="0"/>
          <a:lstStyle>
            <a:lvl1pPr>
              <a:lnSpc>
                <a:spcPct val="90000"/>
              </a:lnSpc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Section Divider: title copy 28 </a:t>
            </a:r>
            <a:r>
              <a:rPr lang="en-US" dirty="0" err="1" smtClean="0"/>
              <a:t>pt</a:t>
            </a:r>
            <a:r>
              <a:rPr lang="en-US" dirty="0" smtClean="0"/>
              <a:t> Arial Bold, 0.9 line spacing, image is 2.25×9″ @300 dpi</a:t>
            </a:r>
            <a:endParaRPr lang="en-US" dirty="0"/>
          </a:p>
        </p:txBody>
      </p:sp>
      <p:sp>
        <p:nvSpPr>
          <p:cNvPr id="7" name="Rectangle 1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7200" y="3809868"/>
            <a:ext cx="8221579" cy="173893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Char char="§"/>
              <a:tabLst/>
              <a:defRPr sz="1800" baseline="0"/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Subtitle </a:t>
            </a:r>
            <a:r>
              <a:rPr lang="en-US" dirty="0" smtClean="0"/>
              <a:t>is 18 </a:t>
            </a:r>
            <a:r>
              <a:rPr lang="en-US" dirty="0" err="1" smtClean="0"/>
              <a:t>pt</a:t>
            </a:r>
            <a:r>
              <a:rPr lang="en-US" dirty="0" smtClean="0"/>
              <a:t> Arial, line spacing single</a:t>
            </a:r>
            <a:br>
              <a:rPr lang="en-US" dirty="0" smtClean="0"/>
            </a:br>
            <a:r>
              <a:rPr lang="en-US" dirty="0" smtClean="0"/>
              <a:t>Edit the Section Divider slide to change the image on the section divider: Go to the View tab and click on Slide Master; Click on Section Divider layout; right-click on the picture, select “Change Picture” from the drop down menu. Select image or data ribbon from appropriate image library.</a:t>
            </a: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8" name="Picture 7" descr="Red data LTR Divider (2)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57200"/>
            <a:ext cx="8229600" cy="206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8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144588"/>
            <a:ext cx="8229600" cy="49514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RAF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 rot="20147015">
            <a:off x="1042616" y="1988677"/>
            <a:ext cx="671738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 smtClean="0">
                <a:solidFill>
                  <a:srgbClr val="C9CAC8"/>
                </a:solidFill>
              </a:rPr>
              <a:t>Draft</a:t>
            </a:r>
            <a:endParaRPr lang="en-US" b="1" dirty="0">
              <a:solidFill>
                <a:srgbClr val="C9CAC8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048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4588"/>
            <a:ext cx="8229600" cy="4951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457200" y="914400"/>
            <a:ext cx="8229600" cy="1588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00" y="6436335"/>
            <a:ext cx="603504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1" dirty="0" smtClean="0">
                <a:solidFill>
                  <a:schemeClr val="tx1"/>
                </a:solidFill>
              </a:rPr>
              <a:t>Aon Risk Solutions  </a:t>
            </a:r>
            <a:r>
              <a:rPr lang="en-US" sz="700" b="0" dirty="0" smtClean="0">
                <a:solidFill>
                  <a:schemeClr val="tx1"/>
                </a:solidFill>
              </a:rPr>
              <a:t>|  Health &amp; Benefits  |  Voluntary</a:t>
            </a:r>
            <a:r>
              <a:rPr lang="en-US" sz="700" b="0" baseline="0" dirty="0" smtClean="0">
                <a:solidFill>
                  <a:schemeClr val="tx1"/>
                </a:solidFill>
              </a:rPr>
              <a:t> Benefits. Enrollment Solutions</a:t>
            </a:r>
            <a:r>
              <a:rPr lang="en-US" sz="700" b="0" dirty="0" smtClean="0">
                <a:solidFill>
                  <a:schemeClr val="tx1"/>
                </a:solidFill>
              </a:rPr>
              <a:t/>
            </a:r>
            <a:br>
              <a:rPr lang="en-US" sz="700" b="0" dirty="0" smtClean="0">
                <a:solidFill>
                  <a:schemeClr val="tx1"/>
                </a:solidFill>
              </a:rPr>
            </a:br>
            <a:r>
              <a:rPr lang="en-US" sz="700" b="0" dirty="0" smtClean="0">
                <a:solidFill>
                  <a:schemeClr val="tx1"/>
                </a:solidFill>
              </a:rPr>
              <a:t>Proprietary &amp; Confidential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6527415"/>
            <a:ext cx="353634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C0FA351-5A70-4EC9-BE2D-E8D941B01E50}" type="slidenum">
              <a:rPr lang="en-US" sz="800" smtClean="0">
                <a:solidFill>
                  <a:schemeClr val="bg2"/>
                </a:solidFill>
              </a:rPr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 smtClean="0">
              <a:solidFill>
                <a:schemeClr val="bg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6080752"/>
            <a:ext cx="914400" cy="5751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20" r:id="rId2"/>
    <p:sldLayoutId id="2147483713" r:id="rId3"/>
    <p:sldLayoutId id="2147483714" r:id="rId4"/>
    <p:sldLayoutId id="2147483717" r:id="rId5"/>
    <p:sldLayoutId id="2147483718" r:id="rId6"/>
    <p:sldLayoutId id="2147483680" r:id="rId7"/>
    <p:sldLayoutId id="2147483701" r:id="rId8"/>
    <p:sldLayoutId id="2147483682" r:id="rId9"/>
    <p:sldLayoutId id="2147483683" r:id="rId10"/>
    <p:sldLayoutId id="2147483711" r:id="rId11"/>
    <p:sldLayoutId id="2147483685" r:id="rId12"/>
    <p:sldLayoutId id="2147483708" r:id="rId13"/>
    <p:sldLayoutId id="2147483704" r:id="rId14"/>
    <p:sldLayoutId id="2147483705" r:id="rId15"/>
    <p:sldLayoutId id="2147483707" r:id="rId16"/>
    <p:sldLayoutId id="2147483686" r:id="rId17"/>
    <p:sldLayoutId id="2147483706" r:id="rId18"/>
    <p:sldLayoutId id="2147483687" r:id="rId19"/>
    <p:sldLayoutId id="2147483688" r:id="rId20"/>
    <p:sldLayoutId id="2147483693" r:id="rId21"/>
    <p:sldLayoutId id="2147483695" r:id="rId22"/>
    <p:sldLayoutId id="2147483721" r:id="rId23"/>
    <p:sldLayoutId id="2147483722" r:id="rId24"/>
    <p:sldLayoutId id="2147483723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>
          <a:solidFill>
            <a:srgbClr val="E11B22"/>
          </a:solidFill>
          <a:latin typeface="Arial" charset="0"/>
          <a:ea typeface="ＭＳ Ｐゴシック" pitchFamily="108" charset="-128"/>
        </a:defRPr>
      </a:lvl9pPr>
    </p:titleStyle>
    <p:bodyStyle>
      <a:lvl1pPr marL="2286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4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690563" indent="-228600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Char char="•"/>
        <a:defRPr sz="1400">
          <a:solidFill>
            <a:schemeClr val="tx1"/>
          </a:solidFill>
          <a:latin typeface="+mn-lt"/>
          <a:ea typeface="+mn-ea"/>
        </a:defRPr>
      </a:lvl3pPr>
      <a:lvl4pPr marL="914400" indent="-22542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Wingdings" pitchFamily="2" charset="2"/>
        <a:buChar char=""/>
        <a:defRPr sz="1400">
          <a:solidFill>
            <a:schemeClr val="tx1"/>
          </a:solidFill>
          <a:latin typeface="+mn-lt"/>
          <a:ea typeface="+mn-ea"/>
        </a:defRPr>
      </a:lvl4pPr>
      <a:lvl5pPr marL="1147763" indent="-231775" algn="l" rtl="0" eaLnBrk="1" fontAlgn="base" hangingPunct="1">
        <a:spcBef>
          <a:spcPts val="400"/>
        </a:spcBef>
        <a:spcAft>
          <a:spcPct val="0"/>
        </a:spcAft>
        <a:buClr>
          <a:schemeClr val="tx1"/>
        </a:buClr>
        <a:buFont typeface="Arial" pitchFamily="34" charset="0"/>
        <a:buChar char="-"/>
        <a:defRPr sz="1400">
          <a:solidFill>
            <a:schemeClr val="tx1"/>
          </a:solidFill>
          <a:latin typeface="+mn-lt"/>
          <a:ea typeface="+mn-ea"/>
        </a:defRPr>
      </a:lvl5pPr>
      <a:lvl6pPr marL="20574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5146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29718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429000" indent="-231775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o</a:t>
            </a:r>
            <a:r>
              <a:rPr lang="en-US" sz="4400" b="1" dirty="0" smtClean="0">
                <a:solidFill>
                  <a:schemeClr val="bg1"/>
                </a:solidFill>
              </a:rPr>
              <a:t>ne </a:t>
            </a:r>
            <a:r>
              <a:rPr lang="en-US" sz="4400" dirty="0" smtClean="0">
                <a:solidFill>
                  <a:schemeClr val="bg1"/>
                </a:solidFill>
              </a:rPr>
              <a:t>question</a:t>
            </a:r>
            <a:endParaRPr lang="en-US" sz="4400" dirty="0">
              <a:solidFill>
                <a:schemeClr val="bg1"/>
              </a:solidFill>
            </a:endParaRPr>
          </a:p>
          <a:p>
            <a:pPr algn="ctr"/>
            <a:endParaRPr lang="en-US" sz="1200" b="1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endParaRPr lang="en-US" sz="12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“</a:t>
            </a:r>
            <a:r>
              <a:rPr lang="en-US" sz="2400" b="1" i="1" dirty="0" smtClean="0">
                <a:solidFill>
                  <a:schemeClr val="bg1"/>
                </a:solidFill>
              </a:rPr>
              <a:t>How did your open enrollment go this year?”</a:t>
            </a:r>
            <a:endParaRPr lang="en-US" sz="2400" b="1" i="1" dirty="0">
              <a:solidFill>
                <a:schemeClr val="bg1"/>
              </a:solidFill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7772400" y="6080125"/>
            <a:ext cx="914400" cy="576263"/>
            <a:chOff x="4896" y="3830"/>
            <a:chExt cx="576" cy="363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4896" y="3830"/>
              <a:ext cx="576" cy="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896" y="3830"/>
              <a:ext cx="576" cy="244"/>
            </a:xfrm>
            <a:custGeom>
              <a:avLst/>
              <a:gdLst>
                <a:gd name="T0" fmla="*/ 1632 w 4719"/>
                <a:gd name="T1" fmla="*/ 0 h 1998"/>
                <a:gd name="T2" fmla="*/ 1905 w 4719"/>
                <a:gd name="T3" fmla="*/ 1951 h 1998"/>
                <a:gd name="T4" fmla="*/ 1473 w 4719"/>
                <a:gd name="T5" fmla="*/ 1951 h 1998"/>
                <a:gd name="T6" fmla="*/ 1281 w 4719"/>
                <a:gd name="T7" fmla="*/ 588 h 1998"/>
                <a:gd name="T8" fmla="*/ 1277 w 4719"/>
                <a:gd name="T9" fmla="*/ 585 h 1998"/>
                <a:gd name="T10" fmla="*/ 950 w 4719"/>
                <a:gd name="T11" fmla="*/ 1206 h 1998"/>
                <a:gd name="T12" fmla="*/ 1299 w 4719"/>
                <a:gd name="T13" fmla="*/ 1206 h 1998"/>
                <a:gd name="T14" fmla="*/ 1354 w 4719"/>
                <a:gd name="T15" fmla="*/ 1568 h 1998"/>
                <a:gd name="T16" fmla="*/ 762 w 4719"/>
                <a:gd name="T17" fmla="*/ 1568 h 1998"/>
                <a:gd name="T18" fmla="*/ 559 w 4719"/>
                <a:gd name="T19" fmla="*/ 1951 h 1998"/>
                <a:gd name="T20" fmla="*/ 77 w 4719"/>
                <a:gd name="T21" fmla="*/ 1951 h 1998"/>
                <a:gd name="T22" fmla="*/ 266 w 4719"/>
                <a:gd name="T23" fmla="*/ 1568 h 1998"/>
                <a:gd name="T24" fmla="*/ 0 w 4719"/>
                <a:gd name="T25" fmla="*/ 1568 h 1998"/>
                <a:gd name="T26" fmla="*/ 186 w 4719"/>
                <a:gd name="T27" fmla="*/ 1206 h 1998"/>
                <a:gd name="T28" fmla="*/ 458 w 4719"/>
                <a:gd name="T29" fmla="*/ 1206 h 1998"/>
                <a:gd name="T30" fmla="*/ 1095 w 4719"/>
                <a:gd name="T31" fmla="*/ 0 h 1998"/>
                <a:gd name="T32" fmla="*/ 1632 w 4719"/>
                <a:gd name="T33" fmla="*/ 0 h 1998"/>
                <a:gd name="T34" fmla="*/ 4719 w 4719"/>
                <a:gd name="T35" fmla="*/ 452 h 1998"/>
                <a:gd name="T36" fmla="*/ 4457 w 4719"/>
                <a:gd name="T37" fmla="*/ 1951 h 1998"/>
                <a:gd name="T38" fmla="*/ 4025 w 4719"/>
                <a:gd name="T39" fmla="*/ 1951 h 1998"/>
                <a:gd name="T40" fmla="*/ 3699 w 4719"/>
                <a:gd name="T41" fmla="*/ 1198 h 1998"/>
                <a:gd name="T42" fmla="*/ 3566 w 4719"/>
                <a:gd name="T43" fmla="*/ 1951 h 1998"/>
                <a:gd name="T44" fmla="*/ 3130 w 4719"/>
                <a:gd name="T45" fmla="*/ 1951 h 1998"/>
                <a:gd name="T46" fmla="*/ 3180 w 4719"/>
                <a:gd name="T47" fmla="*/ 1605 h 1998"/>
                <a:gd name="T48" fmla="*/ 2507 w 4719"/>
                <a:gd name="T49" fmla="*/ 1994 h 1998"/>
                <a:gd name="T50" fmla="*/ 1937 w 4719"/>
                <a:gd name="T51" fmla="*/ 1695 h 1998"/>
                <a:gd name="T52" fmla="*/ 1825 w 4719"/>
                <a:gd name="T53" fmla="*/ 912 h 1998"/>
                <a:gd name="T54" fmla="*/ 2478 w 4719"/>
                <a:gd name="T55" fmla="*/ 421 h 1998"/>
                <a:gd name="T56" fmla="*/ 3170 w 4719"/>
                <a:gd name="T57" fmla="*/ 762 h 1998"/>
                <a:gd name="T58" fmla="*/ 3282 w 4719"/>
                <a:gd name="T59" fmla="*/ 1046 h 1998"/>
                <a:gd name="T60" fmla="*/ 3388 w 4719"/>
                <a:gd name="T61" fmla="*/ 452 h 1998"/>
                <a:gd name="T62" fmla="*/ 3812 w 4719"/>
                <a:gd name="T63" fmla="*/ 452 h 1998"/>
                <a:gd name="T64" fmla="*/ 4146 w 4719"/>
                <a:gd name="T65" fmla="*/ 1210 h 1998"/>
                <a:gd name="T66" fmla="*/ 4279 w 4719"/>
                <a:gd name="T67" fmla="*/ 452 h 1998"/>
                <a:gd name="T68" fmla="*/ 4719 w 4719"/>
                <a:gd name="T69" fmla="*/ 452 h 1998"/>
                <a:gd name="T70" fmla="*/ 2774 w 4719"/>
                <a:gd name="T71" fmla="*/ 933 h 1998"/>
                <a:gd name="T72" fmla="*/ 2430 w 4719"/>
                <a:gd name="T73" fmla="*/ 835 h 1998"/>
                <a:gd name="T74" fmla="*/ 2209 w 4719"/>
                <a:gd name="T75" fmla="*/ 1071 h 1998"/>
                <a:gd name="T76" fmla="*/ 2331 w 4719"/>
                <a:gd name="T77" fmla="*/ 1528 h 1998"/>
                <a:gd name="T78" fmla="*/ 2587 w 4719"/>
                <a:gd name="T79" fmla="*/ 1573 h 1998"/>
                <a:gd name="T80" fmla="*/ 2810 w 4719"/>
                <a:gd name="T81" fmla="*/ 1376 h 1998"/>
                <a:gd name="T82" fmla="*/ 2774 w 4719"/>
                <a:gd name="T83" fmla="*/ 933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719" h="1998">
                  <a:moveTo>
                    <a:pt x="1632" y="0"/>
                  </a:moveTo>
                  <a:cubicBezTo>
                    <a:pt x="1905" y="1951"/>
                    <a:pt x="1905" y="1951"/>
                    <a:pt x="1905" y="1951"/>
                  </a:cubicBezTo>
                  <a:cubicBezTo>
                    <a:pt x="1473" y="1951"/>
                    <a:pt x="1473" y="1951"/>
                    <a:pt x="1473" y="1951"/>
                  </a:cubicBezTo>
                  <a:cubicBezTo>
                    <a:pt x="1281" y="588"/>
                    <a:pt x="1281" y="588"/>
                    <a:pt x="1281" y="588"/>
                  </a:cubicBezTo>
                  <a:cubicBezTo>
                    <a:pt x="1277" y="585"/>
                    <a:pt x="1277" y="585"/>
                    <a:pt x="1277" y="585"/>
                  </a:cubicBezTo>
                  <a:cubicBezTo>
                    <a:pt x="950" y="1206"/>
                    <a:pt x="950" y="1206"/>
                    <a:pt x="950" y="1206"/>
                  </a:cubicBezTo>
                  <a:cubicBezTo>
                    <a:pt x="1299" y="1206"/>
                    <a:pt x="1299" y="1206"/>
                    <a:pt x="1299" y="1206"/>
                  </a:cubicBezTo>
                  <a:cubicBezTo>
                    <a:pt x="1354" y="1568"/>
                    <a:pt x="1354" y="1568"/>
                    <a:pt x="1354" y="1568"/>
                  </a:cubicBezTo>
                  <a:cubicBezTo>
                    <a:pt x="762" y="1568"/>
                    <a:pt x="762" y="1568"/>
                    <a:pt x="762" y="1568"/>
                  </a:cubicBezTo>
                  <a:cubicBezTo>
                    <a:pt x="559" y="1951"/>
                    <a:pt x="559" y="1951"/>
                    <a:pt x="559" y="1951"/>
                  </a:cubicBezTo>
                  <a:cubicBezTo>
                    <a:pt x="77" y="1951"/>
                    <a:pt x="77" y="1951"/>
                    <a:pt x="77" y="1951"/>
                  </a:cubicBezTo>
                  <a:cubicBezTo>
                    <a:pt x="266" y="1568"/>
                    <a:pt x="266" y="1568"/>
                    <a:pt x="266" y="1568"/>
                  </a:cubicBezTo>
                  <a:cubicBezTo>
                    <a:pt x="0" y="1568"/>
                    <a:pt x="0" y="1568"/>
                    <a:pt x="0" y="1568"/>
                  </a:cubicBezTo>
                  <a:cubicBezTo>
                    <a:pt x="186" y="1206"/>
                    <a:pt x="186" y="1206"/>
                    <a:pt x="186" y="1206"/>
                  </a:cubicBezTo>
                  <a:cubicBezTo>
                    <a:pt x="458" y="1206"/>
                    <a:pt x="458" y="1206"/>
                    <a:pt x="458" y="1206"/>
                  </a:cubicBezTo>
                  <a:cubicBezTo>
                    <a:pt x="1095" y="0"/>
                    <a:pt x="1095" y="0"/>
                    <a:pt x="1095" y="0"/>
                  </a:cubicBezTo>
                  <a:lnTo>
                    <a:pt x="1632" y="0"/>
                  </a:lnTo>
                  <a:close/>
                  <a:moveTo>
                    <a:pt x="4719" y="452"/>
                  </a:moveTo>
                  <a:cubicBezTo>
                    <a:pt x="4457" y="1951"/>
                    <a:pt x="4457" y="1951"/>
                    <a:pt x="4457" y="1951"/>
                  </a:cubicBezTo>
                  <a:cubicBezTo>
                    <a:pt x="4025" y="1951"/>
                    <a:pt x="4025" y="1951"/>
                    <a:pt x="4025" y="1951"/>
                  </a:cubicBezTo>
                  <a:cubicBezTo>
                    <a:pt x="3699" y="1198"/>
                    <a:pt x="3699" y="1198"/>
                    <a:pt x="3699" y="1198"/>
                  </a:cubicBezTo>
                  <a:cubicBezTo>
                    <a:pt x="3649" y="1447"/>
                    <a:pt x="3610" y="1701"/>
                    <a:pt x="3566" y="1951"/>
                  </a:cubicBezTo>
                  <a:cubicBezTo>
                    <a:pt x="3130" y="1951"/>
                    <a:pt x="3130" y="1951"/>
                    <a:pt x="3130" y="1951"/>
                  </a:cubicBezTo>
                  <a:cubicBezTo>
                    <a:pt x="3147" y="1836"/>
                    <a:pt x="3170" y="1718"/>
                    <a:pt x="3180" y="1605"/>
                  </a:cubicBezTo>
                  <a:cubicBezTo>
                    <a:pt x="3040" y="1853"/>
                    <a:pt x="2788" y="1998"/>
                    <a:pt x="2507" y="1994"/>
                  </a:cubicBezTo>
                  <a:cubicBezTo>
                    <a:pt x="2302" y="1991"/>
                    <a:pt x="2051" y="1863"/>
                    <a:pt x="1937" y="1695"/>
                  </a:cubicBezTo>
                  <a:cubicBezTo>
                    <a:pt x="1825" y="912"/>
                    <a:pt x="1825" y="912"/>
                    <a:pt x="1825" y="912"/>
                  </a:cubicBezTo>
                  <a:cubicBezTo>
                    <a:pt x="1925" y="649"/>
                    <a:pt x="2198" y="444"/>
                    <a:pt x="2478" y="421"/>
                  </a:cubicBezTo>
                  <a:cubicBezTo>
                    <a:pt x="2762" y="405"/>
                    <a:pt x="3005" y="526"/>
                    <a:pt x="3170" y="762"/>
                  </a:cubicBezTo>
                  <a:cubicBezTo>
                    <a:pt x="3229" y="848"/>
                    <a:pt x="3261" y="945"/>
                    <a:pt x="3282" y="1046"/>
                  </a:cubicBezTo>
                  <a:cubicBezTo>
                    <a:pt x="3388" y="452"/>
                    <a:pt x="3388" y="452"/>
                    <a:pt x="3388" y="452"/>
                  </a:cubicBezTo>
                  <a:cubicBezTo>
                    <a:pt x="3812" y="452"/>
                    <a:pt x="3812" y="452"/>
                    <a:pt x="3812" y="452"/>
                  </a:cubicBezTo>
                  <a:cubicBezTo>
                    <a:pt x="4146" y="1210"/>
                    <a:pt x="4146" y="1210"/>
                    <a:pt x="4146" y="1210"/>
                  </a:cubicBezTo>
                  <a:cubicBezTo>
                    <a:pt x="4193" y="959"/>
                    <a:pt x="4238" y="706"/>
                    <a:pt x="4279" y="452"/>
                  </a:cubicBezTo>
                  <a:lnTo>
                    <a:pt x="4719" y="452"/>
                  </a:lnTo>
                  <a:close/>
                  <a:moveTo>
                    <a:pt x="2774" y="933"/>
                  </a:moveTo>
                  <a:cubicBezTo>
                    <a:pt x="2689" y="827"/>
                    <a:pt x="2553" y="794"/>
                    <a:pt x="2430" y="835"/>
                  </a:cubicBezTo>
                  <a:cubicBezTo>
                    <a:pt x="2325" y="863"/>
                    <a:pt x="2244" y="977"/>
                    <a:pt x="2209" y="1071"/>
                  </a:cubicBezTo>
                  <a:cubicBezTo>
                    <a:pt x="2147" y="1234"/>
                    <a:pt x="2218" y="1458"/>
                    <a:pt x="2331" y="1528"/>
                  </a:cubicBezTo>
                  <a:cubicBezTo>
                    <a:pt x="2407" y="1575"/>
                    <a:pt x="2496" y="1600"/>
                    <a:pt x="2587" y="1573"/>
                  </a:cubicBezTo>
                  <a:cubicBezTo>
                    <a:pt x="2679" y="1543"/>
                    <a:pt x="2769" y="1469"/>
                    <a:pt x="2810" y="1376"/>
                  </a:cubicBezTo>
                  <a:cubicBezTo>
                    <a:pt x="2869" y="1245"/>
                    <a:pt x="2880" y="1046"/>
                    <a:pt x="2774" y="9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905" y="4129"/>
              <a:ext cx="29" cy="47"/>
            </a:xfrm>
            <a:custGeom>
              <a:avLst/>
              <a:gdLst>
                <a:gd name="T0" fmla="*/ 0 w 29"/>
                <a:gd name="T1" fmla="*/ 47 h 47"/>
                <a:gd name="T2" fmla="*/ 0 w 29"/>
                <a:gd name="T3" fmla="*/ 0 h 47"/>
                <a:gd name="T4" fmla="*/ 26 w 29"/>
                <a:gd name="T5" fmla="*/ 0 h 47"/>
                <a:gd name="T6" fmla="*/ 26 w 29"/>
                <a:gd name="T7" fmla="*/ 6 h 47"/>
                <a:gd name="T8" fmla="*/ 10 w 29"/>
                <a:gd name="T9" fmla="*/ 6 h 47"/>
                <a:gd name="T10" fmla="*/ 10 w 29"/>
                <a:gd name="T11" fmla="*/ 19 h 47"/>
                <a:gd name="T12" fmla="*/ 26 w 29"/>
                <a:gd name="T13" fmla="*/ 19 h 47"/>
                <a:gd name="T14" fmla="*/ 26 w 29"/>
                <a:gd name="T15" fmla="*/ 25 h 47"/>
                <a:gd name="T16" fmla="*/ 10 w 29"/>
                <a:gd name="T17" fmla="*/ 25 h 47"/>
                <a:gd name="T18" fmla="*/ 10 w 29"/>
                <a:gd name="T19" fmla="*/ 41 h 47"/>
                <a:gd name="T20" fmla="*/ 29 w 29"/>
                <a:gd name="T21" fmla="*/ 41 h 47"/>
                <a:gd name="T22" fmla="*/ 29 w 29"/>
                <a:gd name="T23" fmla="*/ 47 h 47"/>
                <a:gd name="T24" fmla="*/ 0 w 29"/>
                <a:gd name="T2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47">
                  <a:moveTo>
                    <a:pt x="0" y="47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26" y="6"/>
                  </a:lnTo>
                  <a:lnTo>
                    <a:pt x="10" y="6"/>
                  </a:lnTo>
                  <a:lnTo>
                    <a:pt x="10" y="19"/>
                  </a:lnTo>
                  <a:lnTo>
                    <a:pt x="26" y="19"/>
                  </a:lnTo>
                  <a:lnTo>
                    <a:pt x="26" y="25"/>
                  </a:lnTo>
                  <a:lnTo>
                    <a:pt x="10" y="25"/>
                  </a:lnTo>
                  <a:lnTo>
                    <a:pt x="10" y="41"/>
                  </a:lnTo>
                  <a:lnTo>
                    <a:pt x="29" y="41"/>
                  </a:lnTo>
                  <a:lnTo>
                    <a:pt x="29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942" y="4141"/>
              <a:ext cx="52" cy="35"/>
            </a:xfrm>
            <a:custGeom>
              <a:avLst/>
              <a:gdLst>
                <a:gd name="T0" fmla="*/ 356 w 430"/>
                <a:gd name="T1" fmla="*/ 285 h 285"/>
                <a:gd name="T2" fmla="*/ 356 w 430"/>
                <a:gd name="T3" fmla="*/ 127 h 285"/>
                <a:gd name="T4" fmla="*/ 347 w 430"/>
                <a:gd name="T5" fmla="*/ 72 h 285"/>
                <a:gd name="T6" fmla="*/ 307 w 430"/>
                <a:gd name="T7" fmla="*/ 50 h 285"/>
                <a:gd name="T8" fmla="*/ 259 w 430"/>
                <a:gd name="T9" fmla="*/ 83 h 285"/>
                <a:gd name="T10" fmla="*/ 252 w 430"/>
                <a:gd name="T11" fmla="*/ 129 h 285"/>
                <a:gd name="T12" fmla="*/ 252 w 430"/>
                <a:gd name="T13" fmla="*/ 285 h 285"/>
                <a:gd name="T14" fmla="*/ 177 w 430"/>
                <a:gd name="T15" fmla="*/ 285 h 285"/>
                <a:gd name="T16" fmla="*/ 177 w 430"/>
                <a:gd name="T17" fmla="*/ 129 h 285"/>
                <a:gd name="T18" fmla="*/ 170 w 430"/>
                <a:gd name="T19" fmla="*/ 75 h 285"/>
                <a:gd name="T20" fmla="*/ 131 w 430"/>
                <a:gd name="T21" fmla="*/ 51 h 285"/>
                <a:gd name="T22" fmla="*/ 80 w 430"/>
                <a:gd name="T23" fmla="*/ 87 h 285"/>
                <a:gd name="T24" fmla="*/ 74 w 430"/>
                <a:gd name="T25" fmla="*/ 134 h 285"/>
                <a:gd name="T26" fmla="*/ 74 w 430"/>
                <a:gd name="T27" fmla="*/ 285 h 285"/>
                <a:gd name="T28" fmla="*/ 0 w 430"/>
                <a:gd name="T29" fmla="*/ 285 h 285"/>
                <a:gd name="T30" fmla="*/ 0 w 430"/>
                <a:gd name="T31" fmla="*/ 7 h 285"/>
                <a:gd name="T32" fmla="*/ 74 w 430"/>
                <a:gd name="T33" fmla="*/ 7 h 285"/>
                <a:gd name="T34" fmla="*/ 74 w 430"/>
                <a:gd name="T35" fmla="*/ 47 h 285"/>
                <a:gd name="T36" fmla="*/ 161 w 430"/>
                <a:gd name="T37" fmla="*/ 0 h 285"/>
                <a:gd name="T38" fmla="*/ 241 w 430"/>
                <a:gd name="T39" fmla="*/ 51 h 285"/>
                <a:gd name="T40" fmla="*/ 333 w 430"/>
                <a:gd name="T41" fmla="*/ 0 h 285"/>
                <a:gd name="T42" fmla="*/ 418 w 430"/>
                <a:gd name="T43" fmla="*/ 45 h 285"/>
                <a:gd name="T44" fmla="*/ 430 w 430"/>
                <a:gd name="T45" fmla="*/ 121 h 285"/>
                <a:gd name="T46" fmla="*/ 430 w 430"/>
                <a:gd name="T47" fmla="*/ 285 h 285"/>
                <a:gd name="T48" fmla="*/ 356 w 430"/>
                <a:gd name="T49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0" h="285">
                  <a:moveTo>
                    <a:pt x="356" y="285"/>
                  </a:moveTo>
                  <a:cubicBezTo>
                    <a:pt x="356" y="127"/>
                    <a:pt x="356" y="127"/>
                    <a:pt x="356" y="127"/>
                  </a:cubicBezTo>
                  <a:cubicBezTo>
                    <a:pt x="356" y="99"/>
                    <a:pt x="354" y="85"/>
                    <a:pt x="347" y="72"/>
                  </a:cubicBezTo>
                  <a:cubicBezTo>
                    <a:pt x="339" y="59"/>
                    <a:pt x="325" y="50"/>
                    <a:pt x="307" y="50"/>
                  </a:cubicBezTo>
                  <a:cubicBezTo>
                    <a:pt x="286" y="50"/>
                    <a:pt x="268" y="62"/>
                    <a:pt x="259" y="83"/>
                  </a:cubicBezTo>
                  <a:cubicBezTo>
                    <a:pt x="254" y="93"/>
                    <a:pt x="252" y="104"/>
                    <a:pt x="252" y="129"/>
                  </a:cubicBezTo>
                  <a:cubicBezTo>
                    <a:pt x="252" y="285"/>
                    <a:pt x="252" y="285"/>
                    <a:pt x="252" y="285"/>
                  </a:cubicBezTo>
                  <a:cubicBezTo>
                    <a:pt x="177" y="285"/>
                    <a:pt x="177" y="285"/>
                    <a:pt x="177" y="285"/>
                  </a:cubicBezTo>
                  <a:cubicBezTo>
                    <a:pt x="177" y="129"/>
                    <a:pt x="177" y="129"/>
                    <a:pt x="177" y="129"/>
                  </a:cubicBezTo>
                  <a:cubicBezTo>
                    <a:pt x="177" y="100"/>
                    <a:pt x="175" y="86"/>
                    <a:pt x="170" y="75"/>
                  </a:cubicBezTo>
                  <a:cubicBezTo>
                    <a:pt x="163" y="60"/>
                    <a:pt x="150" y="51"/>
                    <a:pt x="131" y="51"/>
                  </a:cubicBezTo>
                  <a:cubicBezTo>
                    <a:pt x="104" y="51"/>
                    <a:pt x="87" y="65"/>
                    <a:pt x="80" y="87"/>
                  </a:cubicBezTo>
                  <a:cubicBezTo>
                    <a:pt x="76" y="99"/>
                    <a:pt x="74" y="115"/>
                    <a:pt x="74" y="134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93" y="17"/>
                    <a:pt x="123" y="0"/>
                    <a:pt x="161" y="0"/>
                  </a:cubicBezTo>
                  <a:cubicBezTo>
                    <a:pt x="200" y="0"/>
                    <a:pt x="227" y="17"/>
                    <a:pt x="241" y="51"/>
                  </a:cubicBezTo>
                  <a:cubicBezTo>
                    <a:pt x="262" y="17"/>
                    <a:pt x="295" y="0"/>
                    <a:pt x="333" y="0"/>
                  </a:cubicBezTo>
                  <a:cubicBezTo>
                    <a:pt x="373" y="0"/>
                    <a:pt x="403" y="17"/>
                    <a:pt x="418" y="45"/>
                  </a:cubicBezTo>
                  <a:cubicBezTo>
                    <a:pt x="427" y="63"/>
                    <a:pt x="430" y="77"/>
                    <a:pt x="430" y="121"/>
                  </a:cubicBezTo>
                  <a:cubicBezTo>
                    <a:pt x="430" y="285"/>
                    <a:pt x="430" y="285"/>
                    <a:pt x="430" y="285"/>
                  </a:cubicBezTo>
                  <a:lnTo>
                    <a:pt x="356" y="2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5004" y="4141"/>
              <a:ext cx="36" cy="52"/>
            </a:xfrm>
            <a:custGeom>
              <a:avLst/>
              <a:gdLst>
                <a:gd name="T0" fmla="*/ 73 w 291"/>
                <a:gd name="T1" fmla="*/ 243 h 423"/>
                <a:gd name="T2" fmla="*/ 73 w 291"/>
                <a:gd name="T3" fmla="*/ 423 h 423"/>
                <a:gd name="T4" fmla="*/ 0 w 291"/>
                <a:gd name="T5" fmla="*/ 423 h 423"/>
                <a:gd name="T6" fmla="*/ 0 w 291"/>
                <a:gd name="T7" fmla="*/ 7 h 423"/>
                <a:gd name="T8" fmla="*/ 73 w 291"/>
                <a:gd name="T9" fmla="*/ 7 h 423"/>
                <a:gd name="T10" fmla="*/ 73 w 291"/>
                <a:gd name="T11" fmla="*/ 51 h 423"/>
                <a:gd name="T12" fmla="*/ 167 w 291"/>
                <a:gd name="T13" fmla="*/ 0 h 423"/>
                <a:gd name="T14" fmla="*/ 291 w 291"/>
                <a:gd name="T15" fmla="*/ 140 h 423"/>
                <a:gd name="T16" fmla="*/ 159 w 291"/>
                <a:gd name="T17" fmla="*/ 291 h 423"/>
                <a:gd name="T18" fmla="*/ 73 w 291"/>
                <a:gd name="T19" fmla="*/ 243 h 423"/>
                <a:gd name="T20" fmla="*/ 212 w 291"/>
                <a:gd name="T21" fmla="*/ 142 h 423"/>
                <a:gd name="T22" fmla="*/ 145 w 291"/>
                <a:gd name="T23" fmla="*/ 43 h 423"/>
                <a:gd name="T24" fmla="*/ 73 w 291"/>
                <a:gd name="T25" fmla="*/ 147 h 423"/>
                <a:gd name="T26" fmla="*/ 141 w 291"/>
                <a:gd name="T27" fmla="*/ 248 h 423"/>
                <a:gd name="T28" fmla="*/ 212 w 291"/>
                <a:gd name="T29" fmla="*/ 14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423">
                  <a:moveTo>
                    <a:pt x="73" y="243"/>
                  </a:moveTo>
                  <a:cubicBezTo>
                    <a:pt x="73" y="423"/>
                    <a:pt x="73" y="423"/>
                    <a:pt x="73" y="4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98" y="17"/>
                    <a:pt x="126" y="0"/>
                    <a:pt x="167" y="0"/>
                  </a:cubicBezTo>
                  <a:cubicBezTo>
                    <a:pt x="238" y="0"/>
                    <a:pt x="291" y="56"/>
                    <a:pt x="291" y="140"/>
                  </a:cubicBezTo>
                  <a:cubicBezTo>
                    <a:pt x="291" y="224"/>
                    <a:pt x="236" y="291"/>
                    <a:pt x="159" y="291"/>
                  </a:cubicBezTo>
                  <a:cubicBezTo>
                    <a:pt x="125" y="291"/>
                    <a:pt x="96" y="276"/>
                    <a:pt x="73" y="243"/>
                  </a:cubicBezTo>
                  <a:close/>
                  <a:moveTo>
                    <a:pt x="212" y="142"/>
                  </a:moveTo>
                  <a:cubicBezTo>
                    <a:pt x="212" y="79"/>
                    <a:pt x="181" y="43"/>
                    <a:pt x="145" y="43"/>
                  </a:cubicBezTo>
                  <a:cubicBezTo>
                    <a:pt x="110" y="43"/>
                    <a:pt x="73" y="73"/>
                    <a:pt x="73" y="147"/>
                  </a:cubicBezTo>
                  <a:cubicBezTo>
                    <a:pt x="73" y="206"/>
                    <a:pt x="97" y="248"/>
                    <a:pt x="141" y="248"/>
                  </a:cubicBezTo>
                  <a:cubicBezTo>
                    <a:pt x="189" y="248"/>
                    <a:pt x="212" y="196"/>
                    <a:pt x="212" y="1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5045" y="4141"/>
              <a:ext cx="36" cy="36"/>
            </a:xfrm>
            <a:custGeom>
              <a:avLst/>
              <a:gdLst>
                <a:gd name="T0" fmla="*/ 0 w 294"/>
                <a:gd name="T1" fmla="*/ 143 h 291"/>
                <a:gd name="T2" fmla="*/ 148 w 294"/>
                <a:gd name="T3" fmla="*/ 0 h 291"/>
                <a:gd name="T4" fmla="*/ 294 w 294"/>
                <a:gd name="T5" fmla="*/ 143 h 291"/>
                <a:gd name="T6" fmla="*/ 147 w 294"/>
                <a:gd name="T7" fmla="*/ 291 h 291"/>
                <a:gd name="T8" fmla="*/ 0 w 294"/>
                <a:gd name="T9" fmla="*/ 143 h 291"/>
                <a:gd name="T10" fmla="*/ 217 w 294"/>
                <a:gd name="T11" fmla="*/ 145 h 291"/>
                <a:gd name="T12" fmla="*/ 147 w 294"/>
                <a:gd name="T13" fmla="*/ 38 h 291"/>
                <a:gd name="T14" fmla="*/ 77 w 294"/>
                <a:gd name="T15" fmla="*/ 145 h 291"/>
                <a:gd name="T16" fmla="*/ 147 w 294"/>
                <a:gd name="T17" fmla="*/ 253 h 291"/>
                <a:gd name="T18" fmla="*/ 217 w 294"/>
                <a:gd name="T19" fmla="*/ 14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1">
                  <a:moveTo>
                    <a:pt x="0" y="143"/>
                  </a:moveTo>
                  <a:cubicBezTo>
                    <a:pt x="0" y="57"/>
                    <a:pt x="64" y="0"/>
                    <a:pt x="148" y="0"/>
                  </a:cubicBezTo>
                  <a:cubicBezTo>
                    <a:pt x="230" y="0"/>
                    <a:pt x="294" y="59"/>
                    <a:pt x="294" y="143"/>
                  </a:cubicBezTo>
                  <a:cubicBezTo>
                    <a:pt x="294" y="235"/>
                    <a:pt x="226" y="291"/>
                    <a:pt x="147" y="291"/>
                  </a:cubicBezTo>
                  <a:cubicBezTo>
                    <a:pt x="68" y="291"/>
                    <a:pt x="0" y="236"/>
                    <a:pt x="0" y="143"/>
                  </a:cubicBezTo>
                  <a:close/>
                  <a:moveTo>
                    <a:pt x="217" y="145"/>
                  </a:moveTo>
                  <a:cubicBezTo>
                    <a:pt x="217" y="76"/>
                    <a:pt x="188" y="38"/>
                    <a:pt x="147" y="38"/>
                  </a:cubicBezTo>
                  <a:cubicBezTo>
                    <a:pt x="107" y="38"/>
                    <a:pt x="77" y="78"/>
                    <a:pt x="77" y="145"/>
                  </a:cubicBezTo>
                  <a:cubicBezTo>
                    <a:pt x="77" y="214"/>
                    <a:pt x="109" y="253"/>
                    <a:pt x="147" y="253"/>
                  </a:cubicBezTo>
                  <a:cubicBezTo>
                    <a:pt x="185" y="253"/>
                    <a:pt x="217" y="215"/>
                    <a:pt x="217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083" y="4141"/>
              <a:ext cx="55" cy="35"/>
            </a:xfrm>
            <a:custGeom>
              <a:avLst/>
              <a:gdLst>
                <a:gd name="T0" fmla="*/ 42 w 55"/>
                <a:gd name="T1" fmla="*/ 35 h 35"/>
                <a:gd name="T2" fmla="*/ 36 w 55"/>
                <a:gd name="T3" fmla="*/ 35 h 35"/>
                <a:gd name="T4" fmla="*/ 27 w 55"/>
                <a:gd name="T5" fmla="*/ 12 h 35"/>
                <a:gd name="T6" fmla="*/ 19 w 55"/>
                <a:gd name="T7" fmla="*/ 35 h 35"/>
                <a:gd name="T8" fmla="*/ 12 w 55"/>
                <a:gd name="T9" fmla="*/ 35 h 35"/>
                <a:gd name="T10" fmla="*/ 0 w 55"/>
                <a:gd name="T11" fmla="*/ 2 h 35"/>
                <a:gd name="T12" fmla="*/ 9 w 55"/>
                <a:gd name="T13" fmla="*/ 0 h 35"/>
                <a:gd name="T14" fmla="*/ 17 w 55"/>
                <a:gd name="T15" fmla="*/ 24 h 35"/>
                <a:gd name="T16" fmla="*/ 26 w 55"/>
                <a:gd name="T17" fmla="*/ 1 h 35"/>
                <a:gd name="T18" fmla="*/ 32 w 55"/>
                <a:gd name="T19" fmla="*/ 1 h 35"/>
                <a:gd name="T20" fmla="*/ 40 w 55"/>
                <a:gd name="T21" fmla="*/ 24 h 35"/>
                <a:gd name="T22" fmla="*/ 48 w 55"/>
                <a:gd name="T23" fmla="*/ 0 h 35"/>
                <a:gd name="T24" fmla="*/ 55 w 55"/>
                <a:gd name="T25" fmla="*/ 2 h 35"/>
                <a:gd name="T26" fmla="*/ 42 w 55"/>
                <a:gd name="T2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35">
                  <a:moveTo>
                    <a:pt x="42" y="35"/>
                  </a:moveTo>
                  <a:lnTo>
                    <a:pt x="36" y="35"/>
                  </a:lnTo>
                  <a:lnTo>
                    <a:pt x="27" y="12"/>
                  </a:lnTo>
                  <a:lnTo>
                    <a:pt x="19" y="35"/>
                  </a:lnTo>
                  <a:lnTo>
                    <a:pt x="12" y="35"/>
                  </a:lnTo>
                  <a:lnTo>
                    <a:pt x="0" y="2"/>
                  </a:lnTo>
                  <a:lnTo>
                    <a:pt x="9" y="0"/>
                  </a:lnTo>
                  <a:lnTo>
                    <a:pt x="17" y="24"/>
                  </a:lnTo>
                  <a:lnTo>
                    <a:pt x="26" y="1"/>
                  </a:lnTo>
                  <a:lnTo>
                    <a:pt x="32" y="1"/>
                  </a:lnTo>
                  <a:lnTo>
                    <a:pt x="40" y="24"/>
                  </a:lnTo>
                  <a:lnTo>
                    <a:pt x="48" y="0"/>
                  </a:lnTo>
                  <a:lnTo>
                    <a:pt x="55" y="2"/>
                  </a:lnTo>
                  <a:lnTo>
                    <a:pt x="42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5141" y="4141"/>
              <a:ext cx="32" cy="36"/>
            </a:xfrm>
            <a:custGeom>
              <a:avLst/>
              <a:gdLst>
                <a:gd name="T0" fmla="*/ 259 w 262"/>
                <a:gd name="T1" fmla="*/ 259 h 291"/>
                <a:gd name="T2" fmla="*/ 149 w 262"/>
                <a:gd name="T3" fmla="*/ 291 h 291"/>
                <a:gd name="T4" fmla="*/ 53 w 262"/>
                <a:gd name="T5" fmla="*/ 259 h 291"/>
                <a:gd name="T6" fmla="*/ 0 w 262"/>
                <a:gd name="T7" fmla="*/ 140 h 291"/>
                <a:gd name="T8" fmla="*/ 49 w 262"/>
                <a:gd name="T9" fmla="*/ 30 h 291"/>
                <a:gd name="T10" fmla="*/ 141 w 262"/>
                <a:gd name="T11" fmla="*/ 0 h 291"/>
                <a:gd name="T12" fmla="*/ 234 w 262"/>
                <a:gd name="T13" fmla="*/ 41 h 291"/>
                <a:gd name="T14" fmla="*/ 262 w 262"/>
                <a:gd name="T15" fmla="*/ 132 h 291"/>
                <a:gd name="T16" fmla="*/ 262 w 262"/>
                <a:gd name="T17" fmla="*/ 152 h 291"/>
                <a:gd name="T18" fmla="*/ 78 w 262"/>
                <a:gd name="T19" fmla="*/ 152 h 291"/>
                <a:gd name="T20" fmla="*/ 164 w 262"/>
                <a:gd name="T21" fmla="*/ 244 h 291"/>
                <a:gd name="T22" fmla="*/ 237 w 262"/>
                <a:gd name="T23" fmla="*/ 219 h 291"/>
                <a:gd name="T24" fmla="*/ 259 w 262"/>
                <a:gd name="T25" fmla="*/ 259 h 291"/>
                <a:gd name="T26" fmla="*/ 196 w 262"/>
                <a:gd name="T27" fmla="*/ 107 h 291"/>
                <a:gd name="T28" fmla="*/ 141 w 262"/>
                <a:gd name="T29" fmla="*/ 37 h 291"/>
                <a:gd name="T30" fmla="*/ 79 w 262"/>
                <a:gd name="T31" fmla="*/ 114 h 291"/>
                <a:gd name="T32" fmla="*/ 196 w 262"/>
                <a:gd name="T33" fmla="*/ 114 h 291"/>
                <a:gd name="T34" fmla="*/ 196 w 262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2" h="291">
                  <a:moveTo>
                    <a:pt x="259" y="259"/>
                  </a:moveTo>
                  <a:cubicBezTo>
                    <a:pt x="225" y="281"/>
                    <a:pt x="187" y="291"/>
                    <a:pt x="149" y="291"/>
                  </a:cubicBezTo>
                  <a:cubicBezTo>
                    <a:pt x="110" y="291"/>
                    <a:pt x="78" y="281"/>
                    <a:pt x="53" y="259"/>
                  </a:cubicBezTo>
                  <a:cubicBezTo>
                    <a:pt x="18" y="232"/>
                    <a:pt x="0" y="188"/>
                    <a:pt x="0" y="140"/>
                  </a:cubicBezTo>
                  <a:cubicBezTo>
                    <a:pt x="0" y="96"/>
                    <a:pt x="18" y="55"/>
                    <a:pt x="49" y="30"/>
                  </a:cubicBezTo>
                  <a:cubicBezTo>
                    <a:pt x="73" y="11"/>
                    <a:pt x="104" y="0"/>
                    <a:pt x="141" y="0"/>
                  </a:cubicBezTo>
                  <a:cubicBezTo>
                    <a:pt x="183" y="0"/>
                    <a:pt x="214" y="14"/>
                    <a:pt x="234" y="41"/>
                  </a:cubicBezTo>
                  <a:cubicBezTo>
                    <a:pt x="253" y="65"/>
                    <a:pt x="262" y="97"/>
                    <a:pt x="262" y="132"/>
                  </a:cubicBezTo>
                  <a:cubicBezTo>
                    <a:pt x="262" y="137"/>
                    <a:pt x="262" y="144"/>
                    <a:pt x="262" y="152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79" y="208"/>
                    <a:pt x="110" y="244"/>
                    <a:pt x="164" y="244"/>
                  </a:cubicBezTo>
                  <a:cubicBezTo>
                    <a:pt x="188" y="244"/>
                    <a:pt x="215" y="234"/>
                    <a:pt x="237" y="219"/>
                  </a:cubicBezTo>
                  <a:lnTo>
                    <a:pt x="259" y="259"/>
                  </a:lnTo>
                  <a:close/>
                  <a:moveTo>
                    <a:pt x="196" y="107"/>
                  </a:moveTo>
                  <a:cubicBezTo>
                    <a:pt x="196" y="66"/>
                    <a:pt x="177" y="37"/>
                    <a:pt x="141" y="37"/>
                  </a:cubicBezTo>
                  <a:cubicBezTo>
                    <a:pt x="105" y="37"/>
                    <a:pt x="81" y="62"/>
                    <a:pt x="79" y="114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196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5181" y="4141"/>
              <a:ext cx="23" cy="35"/>
            </a:xfrm>
            <a:custGeom>
              <a:avLst/>
              <a:gdLst>
                <a:gd name="T0" fmla="*/ 166 w 190"/>
                <a:gd name="T1" fmla="*/ 77 h 285"/>
                <a:gd name="T2" fmla="*/ 130 w 190"/>
                <a:gd name="T3" fmla="*/ 66 h 285"/>
                <a:gd name="T4" fmla="*/ 82 w 190"/>
                <a:gd name="T5" fmla="*/ 107 h 285"/>
                <a:gd name="T6" fmla="*/ 74 w 190"/>
                <a:gd name="T7" fmla="*/ 171 h 285"/>
                <a:gd name="T8" fmla="*/ 74 w 190"/>
                <a:gd name="T9" fmla="*/ 285 h 285"/>
                <a:gd name="T10" fmla="*/ 0 w 190"/>
                <a:gd name="T11" fmla="*/ 285 h 285"/>
                <a:gd name="T12" fmla="*/ 0 w 190"/>
                <a:gd name="T13" fmla="*/ 7 h 285"/>
                <a:gd name="T14" fmla="*/ 74 w 190"/>
                <a:gd name="T15" fmla="*/ 7 h 285"/>
                <a:gd name="T16" fmla="*/ 74 w 190"/>
                <a:gd name="T17" fmla="*/ 61 h 285"/>
                <a:gd name="T18" fmla="*/ 80 w 190"/>
                <a:gd name="T19" fmla="*/ 47 h 285"/>
                <a:gd name="T20" fmla="*/ 138 w 190"/>
                <a:gd name="T21" fmla="*/ 0 h 285"/>
                <a:gd name="T22" fmla="*/ 190 w 190"/>
                <a:gd name="T23" fmla="*/ 23 h 285"/>
                <a:gd name="T24" fmla="*/ 166 w 190"/>
                <a:gd name="T25" fmla="*/ 7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0" h="285">
                  <a:moveTo>
                    <a:pt x="166" y="77"/>
                  </a:moveTo>
                  <a:cubicBezTo>
                    <a:pt x="154" y="69"/>
                    <a:pt x="141" y="66"/>
                    <a:pt x="130" y="66"/>
                  </a:cubicBezTo>
                  <a:cubicBezTo>
                    <a:pt x="108" y="66"/>
                    <a:pt x="90" y="81"/>
                    <a:pt x="82" y="107"/>
                  </a:cubicBezTo>
                  <a:cubicBezTo>
                    <a:pt x="76" y="122"/>
                    <a:pt x="74" y="139"/>
                    <a:pt x="74" y="171"/>
                  </a:cubicBezTo>
                  <a:cubicBezTo>
                    <a:pt x="74" y="285"/>
                    <a:pt x="74" y="285"/>
                    <a:pt x="74" y="285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6" y="56"/>
                    <a:pt x="79" y="51"/>
                    <a:pt x="80" y="47"/>
                  </a:cubicBezTo>
                  <a:cubicBezTo>
                    <a:pt x="92" y="20"/>
                    <a:pt x="110" y="0"/>
                    <a:pt x="138" y="0"/>
                  </a:cubicBezTo>
                  <a:cubicBezTo>
                    <a:pt x="154" y="0"/>
                    <a:pt x="171" y="7"/>
                    <a:pt x="190" y="23"/>
                  </a:cubicBezTo>
                  <a:lnTo>
                    <a:pt x="166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5224" y="4129"/>
              <a:ext cx="35" cy="48"/>
            </a:xfrm>
            <a:custGeom>
              <a:avLst/>
              <a:gdLst>
                <a:gd name="T0" fmla="*/ 208 w 287"/>
                <a:gd name="T1" fmla="*/ 395 h 395"/>
                <a:gd name="T2" fmla="*/ 129 w 287"/>
                <a:gd name="T3" fmla="*/ 229 h 395"/>
                <a:gd name="T4" fmla="*/ 78 w 287"/>
                <a:gd name="T5" fmla="*/ 229 h 395"/>
                <a:gd name="T6" fmla="*/ 78 w 287"/>
                <a:gd name="T7" fmla="*/ 389 h 395"/>
                <a:gd name="T8" fmla="*/ 0 w 287"/>
                <a:gd name="T9" fmla="*/ 389 h 395"/>
                <a:gd name="T10" fmla="*/ 0 w 287"/>
                <a:gd name="T11" fmla="*/ 0 h 395"/>
                <a:gd name="T12" fmla="*/ 111 w 287"/>
                <a:gd name="T13" fmla="*/ 0 h 395"/>
                <a:gd name="T14" fmla="*/ 221 w 287"/>
                <a:gd name="T15" fmla="*/ 23 h 395"/>
                <a:gd name="T16" fmla="*/ 262 w 287"/>
                <a:gd name="T17" fmla="*/ 108 h 395"/>
                <a:gd name="T18" fmla="*/ 194 w 287"/>
                <a:gd name="T19" fmla="*/ 215 h 395"/>
                <a:gd name="T20" fmla="*/ 287 w 287"/>
                <a:gd name="T21" fmla="*/ 381 h 395"/>
                <a:gd name="T22" fmla="*/ 208 w 287"/>
                <a:gd name="T23" fmla="*/ 395 h 395"/>
                <a:gd name="T24" fmla="*/ 168 w 287"/>
                <a:gd name="T25" fmla="*/ 65 h 395"/>
                <a:gd name="T26" fmla="*/ 104 w 287"/>
                <a:gd name="T27" fmla="*/ 49 h 395"/>
                <a:gd name="T28" fmla="*/ 78 w 287"/>
                <a:gd name="T29" fmla="*/ 49 h 395"/>
                <a:gd name="T30" fmla="*/ 78 w 287"/>
                <a:gd name="T31" fmla="*/ 183 h 395"/>
                <a:gd name="T32" fmla="*/ 112 w 287"/>
                <a:gd name="T33" fmla="*/ 183 h 395"/>
                <a:gd name="T34" fmla="*/ 171 w 287"/>
                <a:gd name="T35" fmla="*/ 163 h 395"/>
                <a:gd name="T36" fmla="*/ 188 w 287"/>
                <a:gd name="T37" fmla="*/ 113 h 395"/>
                <a:gd name="T38" fmla="*/ 168 w 287"/>
                <a:gd name="T39" fmla="*/ 6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7" h="395">
                  <a:moveTo>
                    <a:pt x="208" y="395"/>
                  </a:moveTo>
                  <a:cubicBezTo>
                    <a:pt x="129" y="229"/>
                    <a:pt x="129" y="229"/>
                    <a:pt x="129" y="229"/>
                  </a:cubicBezTo>
                  <a:cubicBezTo>
                    <a:pt x="78" y="229"/>
                    <a:pt x="78" y="229"/>
                    <a:pt x="78" y="229"/>
                  </a:cubicBezTo>
                  <a:cubicBezTo>
                    <a:pt x="78" y="389"/>
                    <a:pt x="78" y="389"/>
                    <a:pt x="78" y="389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67" y="0"/>
                    <a:pt x="197" y="6"/>
                    <a:pt x="221" y="23"/>
                  </a:cubicBezTo>
                  <a:cubicBezTo>
                    <a:pt x="247" y="41"/>
                    <a:pt x="262" y="72"/>
                    <a:pt x="262" y="108"/>
                  </a:cubicBezTo>
                  <a:cubicBezTo>
                    <a:pt x="262" y="156"/>
                    <a:pt x="234" y="194"/>
                    <a:pt x="194" y="215"/>
                  </a:cubicBezTo>
                  <a:cubicBezTo>
                    <a:pt x="287" y="381"/>
                    <a:pt x="287" y="381"/>
                    <a:pt x="287" y="381"/>
                  </a:cubicBezTo>
                  <a:lnTo>
                    <a:pt x="208" y="395"/>
                  </a:lnTo>
                  <a:close/>
                  <a:moveTo>
                    <a:pt x="168" y="65"/>
                  </a:moveTo>
                  <a:cubicBezTo>
                    <a:pt x="154" y="54"/>
                    <a:pt x="136" y="49"/>
                    <a:pt x="104" y="49"/>
                  </a:cubicBezTo>
                  <a:cubicBezTo>
                    <a:pt x="78" y="49"/>
                    <a:pt x="78" y="49"/>
                    <a:pt x="78" y="49"/>
                  </a:cubicBezTo>
                  <a:cubicBezTo>
                    <a:pt x="78" y="183"/>
                    <a:pt x="78" y="183"/>
                    <a:pt x="78" y="183"/>
                  </a:cubicBezTo>
                  <a:cubicBezTo>
                    <a:pt x="112" y="183"/>
                    <a:pt x="112" y="183"/>
                    <a:pt x="112" y="183"/>
                  </a:cubicBezTo>
                  <a:cubicBezTo>
                    <a:pt x="145" y="183"/>
                    <a:pt x="159" y="176"/>
                    <a:pt x="171" y="163"/>
                  </a:cubicBezTo>
                  <a:cubicBezTo>
                    <a:pt x="184" y="147"/>
                    <a:pt x="188" y="125"/>
                    <a:pt x="188" y="113"/>
                  </a:cubicBezTo>
                  <a:cubicBezTo>
                    <a:pt x="188" y="92"/>
                    <a:pt x="180" y="75"/>
                    <a:pt x="168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5263" y="4141"/>
              <a:ext cx="32" cy="36"/>
            </a:xfrm>
            <a:custGeom>
              <a:avLst/>
              <a:gdLst>
                <a:gd name="T0" fmla="*/ 260 w 263"/>
                <a:gd name="T1" fmla="*/ 259 h 291"/>
                <a:gd name="T2" fmla="*/ 150 w 263"/>
                <a:gd name="T3" fmla="*/ 291 h 291"/>
                <a:gd name="T4" fmla="*/ 53 w 263"/>
                <a:gd name="T5" fmla="*/ 259 h 291"/>
                <a:gd name="T6" fmla="*/ 0 w 263"/>
                <a:gd name="T7" fmla="*/ 140 h 291"/>
                <a:gd name="T8" fmla="*/ 50 w 263"/>
                <a:gd name="T9" fmla="*/ 30 h 291"/>
                <a:gd name="T10" fmla="*/ 142 w 263"/>
                <a:gd name="T11" fmla="*/ 0 h 291"/>
                <a:gd name="T12" fmla="*/ 235 w 263"/>
                <a:gd name="T13" fmla="*/ 41 h 291"/>
                <a:gd name="T14" fmla="*/ 263 w 263"/>
                <a:gd name="T15" fmla="*/ 132 h 291"/>
                <a:gd name="T16" fmla="*/ 262 w 263"/>
                <a:gd name="T17" fmla="*/ 152 h 291"/>
                <a:gd name="T18" fmla="*/ 79 w 263"/>
                <a:gd name="T19" fmla="*/ 152 h 291"/>
                <a:gd name="T20" fmla="*/ 165 w 263"/>
                <a:gd name="T21" fmla="*/ 244 h 291"/>
                <a:gd name="T22" fmla="*/ 238 w 263"/>
                <a:gd name="T23" fmla="*/ 219 h 291"/>
                <a:gd name="T24" fmla="*/ 260 w 263"/>
                <a:gd name="T25" fmla="*/ 259 h 291"/>
                <a:gd name="T26" fmla="*/ 197 w 263"/>
                <a:gd name="T27" fmla="*/ 107 h 291"/>
                <a:gd name="T28" fmla="*/ 141 w 263"/>
                <a:gd name="T29" fmla="*/ 37 h 291"/>
                <a:gd name="T30" fmla="*/ 80 w 263"/>
                <a:gd name="T31" fmla="*/ 114 h 291"/>
                <a:gd name="T32" fmla="*/ 197 w 263"/>
                <a:gd name="T33" fmla="*/ 114 h 291"/>
                <a:gd name="T34" fmla="*/ 197 w 263"/>
                <a:gd name="T35" fmla="*/ 10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3" h="291">
                  <a:moveTo>
                    <a:pt x="260" y="259"/>
                  </a:moveTo>
                  <a:cubicBezTo>
                    <a:pt x="226" y="281"/>
                    <a:pt x="187" y="291"/>
                    <a:pt x="150" y="291"/>
                  </a:cubicBezTo>
                  <a:cubicBezTo>
                    <a:pt x="110" y="291"/>
                    <a:pt x="79" y="281"/>
                    <a:pt x="53" y="259"/>
                  </a:cubicBezTo>
                  <a:cubicBezTo>
                    <a:pt x="19" y="232"/>
                    <a:pt x="0" y="188"/>
                    <a:pt x="0" y="140"/>
                  </a:cubicBezTo>
                  <a:cubicBezTo>
                    <a:pt x="0" y="96"/>
                    <a:pt x="19" y="55"/>
                    <a:pt x="50" y="30"/>
                  </a:cubicBezTo>
                  <a:cubicBezTo>
                    <a:pt x="74" y="11"/>
                    <a:pt x="105" y="0"/>
                    <a:pt x="142" y="0"/>
                  </a:cubicBezTo>
                  <a:cubicBezTo>
                    <a:pt x="184" y="0"/>
                    <a:pt x="215" y="14"/>
                    <a:pt x="235" y="41"/>
                  </a:cubicBezTo>
                  <a:cubicBezTo>
                    <a:pt x="254" y="65"/>
                    <a:pt x="263" y="97"/>
                    <a:pt x="263" y="132"/>
                  </a:cubicBezTo>
                  <a:cubicBezTo>
                    <a:pt x="263" y="137"/>
                    <a:pt x="263" y="144"/>
                    <a:pt x="262" y="152"/>
                  </a:cubicBezTo>
                  <a:cubicBezTo>
                    <a:pt x="79" y="152"/>
                    <a:pt x="79" y="152"/>
                    <a:pt x="79" y="152"/>
                  </a:cubicBezTo>
                  <a:cubicBezTo>
                    <a:pt x="80" y="208"/>
                    <a:pt x="110" y="244"/>
                    <a:pt x="165" y="244"/>
                  </a:cubicBezTo>
                  <a:cubicBezTo>
                    <a:pt x="189" y="244"/>
                    <a:pt x="216" y="234"/>
                    <a:pt x="238" y="219"/>
                  </a:cubicBezTo>
                  <a:lnTo>
                    <a:pt x="260" y="259"/>
                  </a:lnTo>
                  <a:close/>
                  <a:moveTo>
                    <a:pt x="197" y="107"/>
                  </a:moveTo>
                  <a:cubicBezTo>
                    <a:pt x="197" y="66"/>
                    <a:pt x="177" y="37"/>
                    <a:pt x="141" y="37"/>
                  </a:cubicBezTo>
                  <a:cubicBezTo>
                    <a:pt x="106" y="37"/>
                    <a:pt x="81" y="62"/>
                    <a:pt x="80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300" y="4141"/>
              <a:ext cx="24" cy="36"/>
            </a:xfrm>
            <a:custGeom>
              <a:avLst/>
              <a:gdLst>
                <a:gd name="T0" fmla="*/ 0 w 194"/>
                <a:gd name="T1" fmla="*/ 261 h 291"/>
                <a:gd name="T2" fmla="*/ 21 w 194"/>
                <a:gd name="T3" fmla="*/ 221 h 291"/>
                <a:gd name="T4" fmla="*/ 80 w 194"/>
                <a:gd name="T5" fmla="*/ 249 h 291"/>
                <a:gd name="T6" fmla="*/ 121 w 194"/>
                <a:gd name="T7" fmla="*/ 214 h 291"/>
                <a:gd name="T8" fmla="*/ 74 w 194"/>
                <a:gd name="T9" fmla="*/ 158 h 291"/>
                <a:gd name="T10" fmla="*/ 14 w 194"/>
                <a:gd name="T11" fmla="*/ 75 h 291"/>
                <a:gd name="T12" fmla="*/ 108 w 194"/>
                <a:gd name="T13" fmla="*/ 0 h 291"/>
                <a:gd name="T14" fmla="*/ 189 w 194"/>
                <a:gd name="T15" fmla="*/ 22 h 291"/>
                <a:gd name="T16" fmla="*/ 169 w 194"/>
                <a:gd name="T17" fmla="*/ 58 h 291"/>
                <a:gd name="T18" fmla="*/ 124 w 194"/>
                <a:gd name="T19" fmla="*/ 42 h 291"/>
                <a:gd name="T20" fmla="*/ 87 w 194"/>
                <a:gd name="T21" fmla="*/ 71 h 291"/>
                <a:gd name="T22" fmla="*/ 127 w 194"/>
                <a:gd name="T23" fmla="*/ 120 h 291"/>
                <a:gd name="T24" fmla="*/ 194 w 194"/>
                <a:gd name="T25" fmla="*/ 211 h 291"/>
                <a:gd name="T26" fmla="*/ 91 w 194"/>
                <a:gd name="T27" fmla="*/ 291 h 291"/>
                <a:gd name="T28" fmla="*/ 0 w 194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4" h="291">
                  <a:moveTo>
                    <a:pt x="0" y="261"/>
                  </a:moveTo>
                  <a:cubicBezTo>
                    <a:pt x="21" y="221"/>
                    <a:pt x="21" y="221"/>
                    <a:pt x="21" y="221"/>
                  </a:cubicBezTo>
                  <a:cubicBezTo>
                    <a:pt x="39" y="237"/>
                    <a:pt x="62" y="249"/>
                    <a:pt x="80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4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2" y="0"/>
                    <a:pt x="108" y="0"/>
                  </a:cubicBezTo>
                  <a:cubicBezTo>
                    <a:pt x="138" y="0"/>
                    <a:pt x="166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39" y="42"/>
                    <a:pt x="124" y="42"/>
                  </a:cubicBezTo>
                  <a:cubicBezTo>
                    <a:pt x="99" y="42"/>
                    <a:pt x="87" y="58"/>
                    <a:pt x="87" y="71"/>
                  </a:cubicBezTo>
                  <a:cubicBezTo>
                    <a:pt x="87" y="88"/>
                    <a:pt x="99" y="100"/>
                    <a:pt x="127" y="120"/>
                  </a:cubicBezTo>
                  <a:cubicBezTo>
                    <a:pt x="181" y="160"/>
                    <a:pt x="194" y="177"/>
                    <a:pt x="194" y="211"/>
                  </a:cubicBezTo>
                  <a:cubicBezTo>
                    <a:pt x="194" y="260"/>
                    <a:pt x="150" y="291"/>
                    <a:pt x="91" y="291"/>
                  </a:cubicBezTo>
                  <a:cubicBezTo>
                    <a:pt x="56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331" y="4142"/>
              <a:ext cx="32" cy="35"/>
            </a:xfrm>
            <a:custGeom>
              <a:avLst/>
              <a:gdLst>
                <a:gd name="T0" fmla="*/ 186 w 261"/>
                <a:gd name="T1" fmla="*/ 278 h 284"/>
                <a:gd name="T2" fmla="*/ 186 w 261"/>
                <a:gd name="T3" fmla="*/ 238 h 284"/>
                <a:gd name="T4" fmla="*/ 96 w 261"/>
                <a:gd name="T5" fmla="*/ 284 h 284"/>
                <a:gd name="T6" fmla="*/ 9 w 261"/>
                <a:gd name="T7" fmla="*/ 232 h 284"/>
                <a:gd name="T8" fmla="*/ 0 w 261"/>
                <a:gd name="T9" fmla="*/ 157 h 284"/>
                <a:gd name="T10" fmla="*/ 0 w 261"/>
                <a:gd name="T11" fmla="*/ 0 h 284"/>
                <a:gd name="T12" fmla="*/ 74 w 261"/>
                <a:gd name="T13" fmla="*/ 0 h 284"/>
                <a:gd name="T14" fmla="*/ 74 w 261"/>
                <a:gd name="T15" fmla="*/ 158 h 284"/>
                <a:gd name="T16" fmla="*/ 81 w 261"/>
                <a:gd name="T17" fmla="*/ 209 h 284"/>
                <a:gd name="T18" fmla="*/ 127 w 261"/>
                <a:gd name="T19" fmla="*/ 234 h 284"/>
                <a:gd name="T20" fmla="*/ 179 w 261"/>
                <a:gd name="T21" fmla="*/ 201 h 284"/>
                <a:gd name="T22" fmla="*/ 186 w 261"/>
                <a:gd name="T23" fmla="*/ 149 h 284"/>
                <a:gd name="T24" fmla="*/ 186 w 261"/>
                <a:gd name="T25" fmla="*/ 0 h 284"/>
                <a:gd name="T26" fmla="*/ 261 w 261"/>
                <a:gd name="T27" fmla="*/ 0 h 284"/>
                <a:gd name="T28" fmla="*/ 261 w 261"/>
                <a:gd name="T29" fmla="*/ 278 h 284"/>
                <a:gd name="T30" fmla="*/ 186 w 261"/>
                <a:gd name="T31" fmla="*/ 27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1" h="284">
                  <a:moveTo>
                    <a:pt x="186" y="278"/>
                  </a:moveTo>
                  <a:cubicBezTo>
                    <a:pt x="186" y="238"/>
                    <a:pt x="186" y="238"/>
                    <a:pt x="186" y="238"/>
                  </a:cubicBezTo>
                  <a:cubicBezTo>
                    <a:pt x="163" y="272"/>
                    <a:pt x="135" y="284"/>
                    <a:pt x="96" y="284"/>
                  </a:cubicBezTo>
                  <a:cubicBezTo>
                    <a:pt x="55" y="284"/>
                    <a:pt x="21" y="265"/>
                    <a:pt x="9" y="232"/>
                  </a:cubicBezTo>
                  <a:cubicBezTo>
                    <a:pt x="1" y="215"/>
                    <a:pt x="0" y="200"/>
                    <a:pt x="0" y="1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83"/>
                    <a:pt x="76" y="198"/>
                    <a:pt x="81" y="209"/>
                  </a:cubicBezTo>
                  <a:cubicBezTo>
                    <a:pt x="88" y="224"/>
                    <a:pt x="103" y="234"/>
                    <a:pt x="127" y="234"/>
                  </a:cubicBezTo>
                  <a:cubicBezTo>
                    <a:pt x="152" y="234"/>
                    <a:pt x="169" y="222"/>
                    <a:pt x="179" y="201"/>
                  </a:cubicBezTo>
                  <a:cubicBezTo>
                    <a:pt x="185" y="188"/>
                    <a:pt x="186" y="170"/>
                    <a:pt x="186" y="149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278"/>
                    <a:pt x="261" y="278"/>
                    <a:pt x="261" y="278"/>
                  </a:cubicBezTo>
                  <a:lnTo>
                    <a:pt x="186" y="27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373" y="4126"/>
              <a:ext cx="9" cy="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388" y="4132"/>
              <a:ext cx="24" cy="45"/>
            </a:xfrm>
            <a:custGeom>
              <a:avLst/>
              <a:gdLst>
                <a:gd name="T0" fmla="*/ 198 w 198"/>
                <a:gd name="T1" fmla="*/ 350 h 367"/>
                <a:gd name="T2" fmla="*/ 124 w 198"/>
                <a:gd name="T3" fmla="*/ 367 h 367"/>
                <a:gd name="T4" fmla="*/ 52 w 198"/>
                <a:gd name="T5" fmla="*/ 336 h 367"/>
                <a:gd name="T6" fmla="*/ 39 w 198"/>
                <a:gd name="T7" fmla="*/ 265 h 367"/>
                <a:gd name="T8" fmla="*/ 39 w 198"/>
                <a:gd name="T9" fmla="*/ 122 h 367"/>
                <a:gd name="T10" fmla="*/ 0 w 198"/>
                <a:gd name="T11" fmla="*/ 122 h 367"/>
                <a:gd name="T12" fmla="*/ 0 w 198"/>
                <a:gd name="T13" fmla="*/ 83 h 367"/>
                <a:gd name="T14" fmla="*/ 39 w 198"/>
                <a:gd name="T15" fmla="*/ 83 h 367"/>
                <a:gd name="T16" fmla="*/ 39 w 198"/>
                <a:gd name="T17" fmla="*/ 16 h 367"/>
                <a:gd name="T18" fmla="*/ 113 w 198"/>
                <a:gd name="T19" fmla="*/ 0 h 367"/>
                <a:gd name="T20" fmla="*/ 113 w 198"/>
                <a:gd name="T21" fmla="*/ 83 h 367"/>
                <a:gd name="T22" fmla="*/ 186 w 198"/>
                <a:gd name="T23" fmla="*/ 83 h 367"/>
                <a:gd name="T24" fmla="*/ 186 w 198"/>
                <a:gd name="T25" fmla="*/ 122 h 367"/>
                <a:gd name="T26" fmla="*/ 113 w 198"/>
                <a:gd name="T27" fmla="*/ 122 h 367"/>
                <a:gd name="T28" fmla="*/ 113 w 198"/>
                <a:gd name="T29" fmla="*/ 247 h 367"/>
                <a:gd name="T30" fmla="*/ 152 w 198"/>
                <a:gd name="T31" fmla="*/ 324 h 367"/>
                <a:gd name="T32" fmla="*/ 186 w 198"/>
                <a:gd name="T33" fmla="*/ 315 h 367"/>
                <a:gd name="T34" fmla="*/ 198 w 198"/>
                <a:gd name="T35" fmla="*/ 35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8" h="367">
                  <a:moveTo>
                    <a:pt x="198" y="350"/>
                  </a:moveTo>
                  <a:cubicBezTo>
                    <a:pt x="174" y="361"/>
                    <a:pt x="150" y="367"/>
                    <a:pt x="124" y="367"/>
                  </a:cubicBezTo>
                  <a:cubicBezTo>
                    <a:pt x="89" y="367"/>
                    <a:pt x="66" y="356"/>
                    <a:pt x="52" y="336"/>
                  </a:cubicBezTo>
                  <a:cubicBezTo>
                    <a:pt x="42" y="318"/>
                    <a:pt x="39" y="303"/>
                    <a:pt x="39" y="265"/>
                  </a:cubicBezTo>
                  <a:cubicBezTo>
                    <a:pt x="39" y="122"/>
                    <a:pt x="39" y="122"/>
                    <a:pt x="39" y="12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83"/>
                    <a:pt x="113" y="83"/>
                    <a:pt x="113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122"/>
                    <a:pt x="186" y="122"/>
                    <a:pt x="186" y="12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3" y="247"/>
                    <a:pt x="113" y="247"/>
                    <a:pt x="113" y="247"/>
                  </a:cubicBezTo>
                  <a:cubicBezTo>
                    <a:pt x="113" y="297"/>
                    <a:pt x="122" y="324"/>
                    <a:pt x="152" y="324"/>
                  </a:cubicBezTo>
                  <a:cubicBezTo>
                    <a:pt x="162" y="324"/>
                    <a:pt x="173" y="321"/>
                    <a:pt x="186" y="315"/>
                  </a:cubicBezTo>
                  <a:lnTo>
                    <a:pt x="198" y="3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5416" y="4141"/>
              <a:ext cx="24" cy="36"/>
            </a:xfrm>
            <a:custGeom>
              <a:avLst/>
              <a:gdLst>
                <a:gd name="T0" fmla="*/ 0 w 195"/>
                <a:gd name="T1" fmla="*/ 261 h 291"/>
                <a:gd name="T2" fmla="*/ 22 w 195"/>
                <a:gd name="T3" fmla="*/ 221 h 291"/>
                <a:gd name="T4" fmla="*/ 81 w 195"/>
                <a:gd name="T5" fmla="*/ 249 h 291"/>
                <a:gd name="T6" fmla="*/ 121 w 195"/>
                <a:gd name="T7" fmla="*/ 214 h 291"/>
                <a:gd name="T8" fmla="*/ 75 w 195"/>
                <a:gd name="T9" fmla="*/ 158 h 291"/>
                <a:gd name="T10" fmla="*/ 14 w 195"/>
                <a:gd name="T11" fmla="*/ 75 h 291"/>
                <a:gd name="T12" fmla="*/ 109 w 195"/>
                <a:gd name="T13" fmla="*/ 0 h 291"/>
                <a:gd name="T14" fmla="*/ 189 w 195"/>
                <a:gd name="T15" fmla="*/ 22 h 291"/>
                <a:gd name="T16" fmla="*/ 169 w 195"/>
                <a:gd name="T17" fmla="*/ 58 h 291"/>
                <a:gd name="T18" fmla="*/ 124 w 195"/>
                <a:gd name="T19" fmla="*/ 42 h 291"/>
                <a:gd name="T20" fmla="*/ 88 w 195"/>
                <a:gd name="T21" fmla="*/ 71 h 291"/>
                <a:gd name="T22" fmla="*/ 127 w 195"/>
                <a:gd name="T23" fmla="*/ 120 h 291"/>
                <a:gd name="T24" fmla="*/ 195 w 195"/>
                <a:gd name="T25" fmla="*/ 211 h 291"/>
                <a:gd name="T26" fmla="*/ 91 w 195"/>
                <a:gd name="T27" fmla="*/ 291 h 291"/>
                <a:gd name="T28" fmla="*/ 0 w 195"/>
                <a:gd name="T29" fmla="*/ 26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291">
                  <a:moveTo>
                    <a:pt x="0" y="261"/>
                  </a:moveTo>
                  <a:cubicBezTo>
                    <a:pt x="22" y="221"/>
                    <a:pt x="22" y="221"/>
                    <a:pt x="22" y="221"/>
                  </a:cubicBezTo>
                  <a:cubicBezTo>
                    <a:pt x="40" y="237"/>
                    <a:pt x="62" y="249"/>
                    <a:pt x="81" y="249"/>
                  </a:cubicBezTo>
                  <a:cubicBezTo>
                    <a:pt x="107" y="249"/>
                    <a:pt x="121" y="235"/>
                    <a:pt x="121" y="214"/>
                  </a:cubicBezTo>
                  <a:cubicBezTo>
                    <a:pt x="121" y="196"/>
                    <a:pt x="110" y="184"/>
                    <a:pt x="75" y="158"/>
                  </a:cubicBezTo>
                  <a:cubicBezTo>
                    <a:pt x="43" y="135"/>
                    <a:pt x="14" y="113"/>
                    <a:pt x="14" y="75"/>
                  </a:cubicBezTo>
                  <a:cubicBezTo>
                    <a:pt x="14" y="30"/>
                    <a:pt x="53" y="0"/>
                    <a:pt x="109" y="0"/>
                  </a:cubicBezTo>
                  <a:cubicBezTo>
                    <a:pt x="139" y="0"/>
                    <a:pt x="167" y="8"/>
                    <a:pt x="189" y="22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55" y="48"/>
                    <a:pt x="140" y="42"/>
                    <a:pt x="124" y="42"/>
                  </a:cubicBezTo>
                  <a:cubicBezTo>
                    <a:pt x="100" y="42"/>
                    <a:pt x="88" y="58"/>
                    <a:pt x="88" y="71"/>
                  </a:cubicBezTo>
                  <a:cubicBezTo>
                    <a:pt x="88" y="88"/>
                    <a:pt x="100" y="100"/>
                    <a:pt x="127" y="120"/>
                  </a:cubicBezTo>
                  <a:cubicBezTo>
                    <a:pt x="181" y="160"/>
                    <a:pt x="195" y="177"/>
                    <a:pt x="195" y="211"/>
                  </a:cubicBezTo>
                  <a:cubicBezTo>
                    <a:pt x="195" y="260"/>
                    <a:pt x="150" y="291"/>
                    <a:pt x="91" y="291"/>
                  </a:cubicBezTo>
                  <a:cubicBezTo>
                    <a:pt x="57" y="291"/>
                    <a:pt x="24" y="280"/>
                    <a:pt x="0" y="2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5446" y="4129"/>
              <a:ext cx="26" cy="25"/>
            </a:xfrm>
            <a:custGeom>
              <a:avLst/>
              <a:gdLst>
                <a:gd name="T0" fmla="*/ 0 w 211"/>
                <a:gd name="T1" fmla="*/ 106 h 212"/>
                <a:gd name="T2" fmla="*/ 107 w 211"/>
                <a:gd name="T3" fmla="*/ 0 h 212"/>
                <a:gd name="T4" fmla="*/ 211 w 211"/>
                <a:gd name="T5" fmla="*/ 106 h 212"/>
                <a:gd name="T6" fmla="*/ 106 w 211"/>
                <a:gd name="T7" fmla="*/ 212 h 212"/>
                <a:gd name="T8" fmla="*/ 0 w 211"/>
                <a:gd name="T9" fmla="*/ 106 h 212"/>
                <a:gd name="T10" fmla="*/ 186 w 211"/>
                <a:gd name="T11" fmla="*/ 106 h 212"/>
                <a:gd name="T12" fmla="*/ 105 w 211"/>
                <a:gd name="T13" fmla="*/ 21 h 212"/>
                <a:gd name="T14" fmla="*/ 25 w 211"/>
                <a:gd name="T15" fmla="*/ 105 h 212"/>
                <a:gd name="T16" fmla="*/ 106 w 211"/>
                <a:gd name="T17" fmla="*/ 190 h 212"/>
                <a:gd name="T18" fmla="*/ 186 w 211"/>
                <a:gd name="T19" fmla="*/ 106 h 212"/>
                <a:gd name="T20" fmla="*/ 125 w 211"/>
                <a:gd name="T21" fmla="*/ 162 h 212"/>
                <a:gd name="T22" fmla="*/ 105 w 211"/>
                <a:gd name="T23" fmla="*/ 115 h 212"/>
                <a:gd name="T24" fmla="*/ 92 w 211"/>
                <a:gd name="T25" fmla="*/ 115 h 212"/>
                <a:gd name="T26" fmla="*/ 92 w 211"/>
                <a:gd name="T27" fmla="*/ 159 h 212"/>
                <a:gd name="T28" fmla="*/ 67 w 211"/>
                <a:gd name="T29" fmla="*/ 159 h 212"/>
                <a:gd name="T30" fmla="*/ 67 w 211"/>
                <a:gd name="T31" fmla="*/ 48 h 212"/>
                <a:gd name="T32" fmla="*/ 102 w 211"/>
                <a:gd name="T33" fmla="*/ 48 h 212"/>
                <a:gd name="T34" fmla="*/ 133 w 211"/>
                <a:gd name="T35" fmla="*/ 54 h 212"/>
                <a:gd name="T36" fmla="*/ 147 w 211"/>
                <a:gd name="T37" fmla="*/ 79 h 212"/>
                <a:gd name="T38" fmla="*/ 128 w 211"/>
                <a:gd name="T39" fmla="*/ 110 h 212"/>
                <a:gd name="T40" fmla="*/ 151 w 211"/>
                <a:gd name="T41" fmla="*/ 157 h 212"/>
                <a:gd name="T42" fmla="*/ 125 w 211"/>
                <a:gd name="T43" fmla="*/ 162 h 212"/>
                <a:gd name="T44" fmla="*/ 101 w 211"/>
                <a:gd name="T45" fmla="*/ 97 h 212"/>
                <a:gd name="T46" fmla="*/ 119 w 211"/>
                <a:gd name="T47" fmla="*/ 81 h 212"/>
                <a:gd name="T48" fmla="*/ 101 w 211"/>
                <a:gd name="T49" fmla="*/ 66 h 212"/>
                <a:gd name="T50" fmla="*/ 92 w 211"/>
                <a:gd name="T51" fmla="*/ 66 h 212"/>
                <a:gd name="T52" fmla="*/ 92 w 211"/>
                <a:gd name="T53" fmla="*/ 97 h 212"/>
                <a:gd name="T54" fmla="*/ 101 w 211"/>
                <a:gd name="T55" fmla="*/ 97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1" h="212">
                  <a:moveTo>
                    <a:pt x="0" y="106"/>
                  </a:moveTo>
                  <a:cubicBezTo>
                    <a:pt x="0" y="46"/>
                    <a:pt x="47" y="0"/>
                    <a:pt x="107" y="0"/>
                  </a:cubicBezTo>
                  <a:cubicBezTo>
                    <a:pt x="165" y="0"/>
                    <a:pt x="211" y="48"/>
                    <a:pt x="211" y="106"/>
                  </a:cubicBezTo>
                  <a:cubicBezTo>
                    <a:pt x="211" y="165"/>
                    <a:pt x="164" y="212"/>
                    <a:pt x="106" y="212"/>
                  </a:cubicBezTo>
                  <a:cubicBezTo>
                    <a:pt x="47" y="212"/>
                    <a:pt x="0" y="165"/>
                    <a:pt x="0" y="106"/>
                  </a:cubicBezTo>
                  <a:close/>
                  <a:moveTo>
                    <a:pt x="186" y="106"/>
                  </a:moveTo>
                  <a:cubicBezTo>
                    <a:pt x="186" y="59"/>
                    <a:pt x="150" y="21"/>
                    <a:pt x="105" y="21"/>
                  </a:cubicBezTo>
                  <a:cubicBezTo>
                    <a:pt x="61" y="21"/>
                    <a:pt x="25" y="59"/>
                    <a:pt x="25" y="105"/>
                  </a:cubicBezTo>
                  <a:cubicBezTo>
                    <a:pt x="25" y="152"/>
                    <a:pt x="61" y="190"/>
                    <a:pt x="106" y="190"/>
                  </a:cubicBezTo>
                  <a:cubicBezTo>
                    <a:pt x="150" y="190"/>
                    <a:pt x="186" y="153"/>
                    <a:pt x="186" y="106"/>
                  </a:cubicBezTo>
                  <a:close/>
                  <a:moveTo>
                    <a:pt x="125" y="162"/>
                  </a:moveTo>
                  <a:cubicBezTo>
                    <a:pt x="105" y="115"/>
                    <a:pt x="105" y="115"/>
                    <a:pt x="105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14" y="48"/>
                    <a:pt x="124" y="49"/>
                    <a:pt x="133" y="54"/>
                  </a:cubicBezTo>
                  <a:cubicBezTo>
                    <a:pt x="141" y="59"/>
                    <a:pt x="147" y="66"/>
                    <a:pt x="147" y="79"/>
                  </a:cubicBezTo>
                  <a:cubicBezTo>
                    <a:pt x="147" y="93"/>
                    <a:pt x="140" y="104"/>
                    <a:pt x="128" y="110"/>
                  </a:cubicBezTo>
                  <a:cubicBezTo>
                    <a:pt x="151" y="157"/>
                    <a:pt x="151" y="157"/>
                    <a:pt x="151" y="157"/>
                  </a:cubicBezTo>
                  <a:lnTo>
                    <a:pt x="125" y="162"/>
                  </a:lnTo>
                  <a:close/>
                  <a:moveTo>
                    <a:pt x="101" y="97"/>
                  </a:moveTo>
                  <a:cubicBezTo>
                    <a:pt x="111" y="97"/>
                    <a:pt x="119" y="92"/>
                    <a:pt x="119" y="81"/>
                  </a:cubicBezTo>
                  <a:cubicBezTo>
                    <a:pt x="119" y="69"/>
                    <a:pt x="111" y="66"/>
                    <a:pt x="101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2" y="97"/>
                    <a:pt x="92" y="97"/>
                    <a:pt x="92" y="97"/>
                  </a:cubicBezTo>
                  <a:lnTo>
                    <a:pt x="101" y="9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381000" y="1905000"/>
            <a:ext cx="8364681" cy="401648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</a:rPr>
              <a:t>Additional Questions To Ask:</a:t>
            </a:r>
          </a:p>
          <a:p>
            <a:endParaRPr lang="en-US" sz="8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If you had 20 minutes to spend with each of your employees, what would you want to tell them?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Do </a:t>
            </a:r>
            <a:r>
              <a:rPr lang="en-US" sz="1400" dirty="0"/>
              <a:t>your employees understand and appreciate the value of their benefit plans? Do they realize the employer cost associated with </a:t>
            </a:r>
            <a:r>
              <a:rPr lang="en-US" sz="1400" dirty="0" smtClean="0"/>
              <a:t>their </a:t>
            </a:r>
            <a:r>
              <a:rPr lang="en-US" sz="1400" dirty="0"/>
              <a:t>benefits package?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Are all</a:t>
            </a:r>
            <a:r>
              <a:rPr lang="en-US" sz="1400" b="1" dirty="0" smtClean="0"/>
              <a:t> </a:t>
            </a:r>
            <a:r>
              <a:rPr lang="en-US" sz="1400" dirty="0" smtClean="0"/>
              <a:t>of your</a:t>
            </a:r>
            <a:r>
              <a:rPr lang="en-US" sz="1400" b="1" dirty="0" smtClean="0"/>
              <a:t> </a:t>
            </a:r>
            <a:r>
              <a:rPr lang="en-US" sz="1400" dirty="0"/>
              <a:t>benefits communicated effectively? Does your current enrollment system </a:t>
            </a:r>
            <a:r>
              <a:rPr lang="en-US" sz="1400" dirty="0" smtClean="0"/>
              <a:t>provide </a:t>
            </a:r>
            <a:r>
              <a:rPr lang="en-US" sz="1400" dirty="0"/>
              <a:t>benefit education and </a:t>
            </a:r>
            <a:r>
              <a:rPr lang="en-US" sz="1400" dirty="0" smtClean="0"/>
              <a:t>decision support?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Do you believe </a:t>
            </a:r>
            <a:r>
              <a:rPr lang="en-US" sz="1400" dirty="0"/>
              <a:t>your employees </a:t>
            </a:r>
            <a:r>
              <a:rPr lang="en-US" sz="1400" dirty="0" smtClean="0"/>
              <a:t>are enrolled in </a:t>
            </a:r>
            <a:r>
              <a:rPr lang="en-US" sz="1400" dirty="0"/>
              <a:t>appropriate benefit plans to meet their specific needs?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Are </a:t>
            </a:r>
            <a:r>
              <a:rPr lang="en-US" sz="1400" dirty="0"/>
              <a:t>you looking for ways to improve your healthcare strategy without increasing costs?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Would you like to help your employees offset increasing healthcare costs</a:t>
            </a:r>
            <a:r>
              <a:rPr lang="en-US" sz="1400" dirty="0" smtClean="0"/>
              <a:t>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 smtClean="0"/>
              <a:t>Is </a:t>
            </a:r>
            <a:r>
              <a:rPr lang="en-US" sz="1400" dirty="0"/>
              <a:t>the ability to attract and retain talent by offering a competitive benefits package important to you</a:t>
            </a:r>
            <a:r>
              <a:rPr lang="en-US" sz="1400" dirty="0" smtClean="0"/>
              <a:t>?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Could you use additional resources and support to manage open enrollment? </a:t>
            </a:r>
            <a:endParaRPr lang="en-US" sz="1400" dirty="0" smtClean="0"/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 smtClean="0"/>
              <a:t>What </a:t>
            </a:r>
            <a:r>
              <a:rPr lang="en-US" sz="1400" dirty="0"/>
              <a:t>participation goals do you have for your health &amp; welfare plans?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/>
            </a:pPr>
            <a:r>
              <a:rPr lang="en-US" sz="1400" dirty="0"/>
              <a:t>When was the last “active” enrollment? Is your employee demographic data up-to-date</a:t>
            </a:r>
            <a:r>
              <a:rPr lang="en-US" sz="14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4025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the </a:t>
            </a:r>
            <a:r>
              <a:rPr lang="en-US" dirty="0"/>
              <a:t>C</a:t>
            </a:r>
            <a:r>
              <a:rPr lang="en-US" dirty="0" smtClean="0"/>
              <a:t>onversation </a:t>
            </a:r>
            <a:r>
              <a:rPr lang="en-US" dirty="0"/>
              <a:t>S</a:t>
            </a:r>
            <a:r>
              <a:rPr lang="en-US" dirty="0" smtClean="0"/>
              <a:t>tarted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824528"/>
              </p:ext>
            </p:extLst>
          </p:nvPr>
        </p:nvGraphicFramePr>
        <p:xfrm>
          <a:off x="533400" y="1219200"/>
          <a:ext cx="6553200" cy="4744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53200"/>
              </a:tblGrid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200" baseline="0" dirty="0" smtClean="0"/>
                        <a:t>Clients looking to </a:t>
                      </a:r>
                      <a:r>
                        <a:rPr lang="en-US" sz="1200" b="1" baseline="0" dirty="0" smtClean="0"/>
                        <a:t>improve their overall enrollment process</a:t>
                      </a:r>
                      <a:r>
                        <a:rPr lang="en-US" sz="1200" b="0" baseline="0" dirty="0" smtClean="0"/>
                        <a:t> and strategy.</a:t>
                      </a:r>
                      <a:endParaRPr lang="en-US" sz="1200" baseline="0" dirty="0" smtClean="0"/>
                    </a:p>
                    <a:p>
                      <a:pPr marL="28575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dirty="0" smtClean="0"/>
                        <a:t>Clients making </a:t>
                      </a:r>
                      <a:r>
                        <a:rPr lang="en-US" sz="1200" b="1" dirty="0" smtClean="0"/>
                        <a:t>Core Benefit</a:t>
                      </a:r>
                      <a:r>
                        <a:rPr lang="en-US" sz="1200" b="1" baseline="0" dirty="0" smtClean="0"/>
                        <a:t> plan changes</a:t>
                      </a:r>
                      <a:r>
                        <a:rPr lang="en-US" sz="1200" baseline="0" dirty="0" smtClean="0"/>
                        <a:t>.</a:t>
                      </a:r>
                    </a:p>
                    <a:p>
                      <a:pPr marL="742950" lvl="1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ü"/>
                      </a:pPr>
                      <a:r>
                        <a:rPr lang="en-US" sz="1200" baseline="0" dirty="0" smtClean="0"/>
                        <a:t>Introducing a new HDHP or trying to drive migration into a high deductible plan.</a:t>
                      </a:r>
                    </a:p>
                    <a:p>
                      <a:pPr marL="742950" lvl="1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ü"/>
                      </a:pPr>
                      <a:r>
                        <a:rPr lang="en-US" sz="1200" baseline="0" dirty="0" smtClean="0"/>
                        <a:t>Changes to the co-insurance, deductibles or surcharges (wellness, spousal, tobacco, etc.) that employers anticipate may upset employees. 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aseline="0" dirty="0" smtClean="0"/>
                        <a:t>Clients looking to </a:t>
                      </a:r>
                      <a:r>
                        <a:rPr lang="en-US" sz="1200" b="1" baseline="0" dirty="0" smtClean="0"/>
                        <a:t>better communicate with their employees</a:t>
                      </a:r>
                      <a:r>
                        <a:rPr lang="en-US" sz="1200" baseline="0" dirty="0" smtClean="0"/>
                        <a:t>.</a:t>
                      </a:r>
                    </a:p>
                    <a:p>
                      <a:pPr marL="7429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sz="1200" baseline="0" dirty="0" smtClean="0"/>
                        <a:t>Clients needing to deliver a </a:t>
                      </a:r>
                      <a:r>
                        <a:rPr lang="en-US" sz="1200" b="1" baseline="0" dirty="0" smtClean="0"/>
                        <a:t>clear consistent benefits message </a:t>
                      </a:r>
                      <a:r>
                        <a:rPr lang="en-US" sz="1200" baseline="0" dirty="0" smtClean="0"/>
                        <a:t>to employees.</a:t>
                      </a:r>
                    </a:p>
                    <a:p>
                      <a:pPr marL="1200150" lvl="2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ü"/>
                      </a:pPr>
                      <a:r>
                        <a:rPr lang="en-US" sz="1200" baseline="0" dirty="0" smtClean="0"/>
                        <a:t>Spread out/difficult to reach workforce.</a:t>
                      </a:r>
                    </a:p>
                    <a:p>
                      <a:pPr marL="1200150" lvl="2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ü"/>
                      </a:pPr>
                      <a:r>
                        <a:rPr lang="en-US" sz="1200" baseline="0" dirty="0" smtClean="0"/>
                        <a:t>Multilingual employees.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aseline="0" dirty="0" smtClean="0"/>
                        <a:t>Clients </a:t>
                      </a:r>
                      <a:r>
                        <a:rPr lang="en-US" sz="1200" b="1" baseline="0" dirty="0" smtClean="0"/>
                        <a:t>managing mergers and acquisitions </a:t>
                      </a:r>
                      <a:r>
                        <a:rPr lang="en-US" sz="1200" baseline="0" dirty="0" smtClean="0"/>
                        <a:t>with different systems and/or core benefit designs.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aseline="0" dirty="0" smtClean="0"/>
                        <a:t>Client in need of </a:t>
                      </a:r>
                      <a:r>
                        <a:rPr lang="en-US" sz="1200" b="1" baseline="0" dirty="0" smtClean="0"/>
                        <a:t>cleansed employee data</a:t>
                      </a:r>
                      <a:r>
                        <a:rPr lang="en-US" sz="1200" baseline="0" dirty="0" smtClean="0"/>
                        <a:t>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200" baseline="0" dirty="0" smtClean="0"/>
                        <a:t>Clients interested in adding voluntary benefits as a way to </a:t>
                      </a:r>
                      <a:r>
                        <a:rPr lang="en-US" sz="1200" b="1" baseline="0" dirty="0" smtClean="0"/>
                        <a:t>strengthen their benefits package</a:t>
                      </a:r>
                      <a:r>
                        <a:rPr lang="en-US" sz="1200" baseline="0" dirty="0" smtClean="0"/>
                        <a:t> in order to attract and retain quality employees.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aseline="0" dirty="0" smtClean="0"/>
                        <a:t>Clients with existing suite of Voluntary Benefits with </a:t>
                      </a:r>
                      <a:r>
                        <a:rPr lang="en-US" sz="1200" b="1" baseline="0" dirty="0" smtClean="0"/>
                        <a:t>low participation </a:t>
                      </a:r>
                      <a:r>
                        <a:rPr lang="en-US" sz="1200" baseline="0" dirty="0" smtClean="0"/>
                        <a:t>and little connection to the overall financial wellness of the employees.</a:t>
                      </a:r>
                    </a:p>
                    <a:p>
                      <a:pPr marL="285750" lvl="0" indent="-285750">
                        <a:spcAft>
                          <a:spcPts val="60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sz="1200" baseline="0" dirty="0" smtClean="0"/>
                        <a:t>Clients considering </a:t>
                      </a:r>
                      <a:r>
                        <a:rPr lang="en-US" sz="1200" b="1" baseline="0" dirty="0" smtClean="0"/>
                        <a:t>changes to existing voluntary benefits </a:t>
                      </a:r>
                      <a:r>
                        <a:rPr lang="en-US" sz="1200" baseline="0" dirty="0" smtClean="0"/>
                        <a:t>through a market analysis.</a:t>
                      </a:r>
                    </a:p>
                    <a:p>
                      <a:pPr marL="0" lvl="0" indent="0">
                        <a:spcAft>
                          <a:spcPts val="600"/>
                        </a:spcAft>
                        <a:buFont typeface="Wingdings" panose="05000000000000000000" pitchFamily="2" charset="2"/>
                        <a:buNone/>
                      </a:pPr>
                      <a:endParaRPr lang="en-US" sz="1200" baseline="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lvl="0" indent="0">
                        <a:spcAft>
                          <a:spcPts val="600"/>
                        </a:spcAft>
                        <a:buFont typeface="Wingdings" panose="05000000000000000000" pitchFamily="2" charset="2"/>
                        <a:buNone/>
                      </a:pPr>
                      <a:endParaRPr lang="en-US" sz="1200" baseline="0" dirty="0" smtClean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592281" y="1371600"/>
            <a:ext cx="548640" cy="873447"/>
            <a:chOff x="1473451" y="1482001"/>
            <a:chExt cx="407729" cy="649110"/>
          </a:xfrm>
        </p:grpSpPr>
        <p:sp>
          <p:nvSpPr>
            <p:cNvPr id="11" name="object 84"/>
            <p:cNvSpPr/>
            <p:nvPr/>
          </p:nvSpPr>
          <p:spPr>
            <a:xfrm>
              <a:off x="1811330" y="1566470"/>
              <a:ext cx="69850" cy="62193"/>
            </a:xfrm>
            <a:custGeom>
              <a:avLst/>
              <a:gdLst/>
              <a:ahLst/>
              <a:cxnLst/>
              <a:rect l="l" t="t" r="r" b="b"/>
              <a:pathLst>
                <a:path w="76835" h="70485">
                  <a:moveTo>
                    <a:pt x="76669" y="0"/>
                  </a:moveTo>
                  <a:lnTo>
                    <a:pt x="0" y="69938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85"/>
            <p:cNvSpPr/>
            <p:nvPr/>
          </p:nvSpPr>
          <p:spPr>
            <a:xfrm>
              <a:off x="1473451" y="1566470"/>
              <a:ext cx="69850" cy="62193"/>
            </a:xfrm>
            <a:custGeom>
              <a:avLst/>
              <a:gdLst/>
              <a:ahLst/>
              <a:cxnLst/>
              <a:rect l="l" t="t" r="r" b="b"/>
              <a:pathLst>
                <a:path w="76835" h="70485">
                  <a:moveTo>
                    <a:pt x="0" y="0"/>
                  </a:moveTo>
                  <a:lnTo>
                    <a:pt x="76682" y="69938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86"/>
            <p:cNvSpPr/>
            <p:nvPr/>
          </p:nvSpPr>
          <p:spPr>
            <a:xfrm>
              <a:off x="1678556" y="1482001"/>
              <a:ext cx="0" cy="91887"/>
            </a:xfrm>
            <a:custGeom>
              <a:avLst/>
              <a:gdLst/>
              <a:ahLst/>
              <a:cxnLst/>
              <a:rect l="l" t="t" r="r" b="b"/>
              <a:pathLst>
                <a:path h="104139">
                  <a:moveTo>
                    <a:pt x="0" y="0"/>
                  </a:moveTo>
                  <a:lnTo>
                    <a:pt x="0" y="103784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4" name="object 87"/>
            <p:cNvSpPr/>
            <p:nvPr/>
          </p:nvSpPr>
          <p:spPr>
            <a:xfrm>
              <a:off x="1677783" y="2039224"/>
              <a:ext cx="0" cy="91887"/>
            </a:xfrm>
            <a:custGeom>
              <a:avLst/>
              <a:gdLst/>
              <a:ahLst/>
              <a:cxnLst/>
              <a:rect l="l" t="t" r="r" b="b"/>
              <a:pathLst>
                <a:path h="104139">
                  <a:moveTo>
                    <a:pt x="0" y="0"/>
                  </a:moveTo>
                  <a:lnTo>
                    <a:pt x="0" y="103835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5" name="object 88"/>
            <p:cNvSpPr/>
            <p:nvPr/>
          </p:nvSpPr>
          <p:spPr>
            <a:xfrm>
              <a:off x="1573643" y="2130843"/>
              <a:ext cx="215900" cy="0"/>
            </a:xfrm>
            <a:custGeom>
              <a:avLst/>
              <a:gdLst/>
              <a:ahLst/>
              <a:cxnLst/>
              <a:rect l="l" t="t" r="r" b="b"/>
              <a:pathLst>
                <a:path w="237489">
                  <a:moveTo>
                    <a:pt x="237337" y="0"/>
                  </a:moveTo>
                  <a:lnTo>
                    <a:pt x="0" y="0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6" name="object 89"/>
            <p:cNvSpPr/>
            <p:nvPr/>
          </p:nvSpPr>
          <p:spPr>
            <a:xfrm>
              <a:off x="1509404" y="1838829"/>
              <a:ext cx="337127" cy="200584"/>
            </a:xfrm>
            <a:custGeom>
              <a:avLst/>
              <a:gdLst/>
              <a:ahLst/>
              <a:cxnLst/>
              <a:rect l="l" t="t" r="r" b="b"/>
              <a:pathLst>
                <a:path w="370839" h="227330">
                  <a:moveTo>
                    <a:pt x="370459" y="0"/>
                  </a:moveTo>
                  <a:lnTo>
                    <a:pt x="368503" y="74612"/>
                  </a:lnTo>
                  <a:lnTo>
                    <a:pt x="359523" y="123059"/>
                  </a:lnTo>
                  <a:lnTo>
                    <a:pt x="336893" y="164953"/>
                  </a:lnTo>
                  <a:lnTo>
                    <a:pt x="303099" y="197873"/>
                  </a:lnTo>
                  <a:lnTo>
                    <a:pt x="260627" y="219400"/>
                  </a:lnTo>
                  <a:lnTo>
                    <a:pt x="211963" y="227114"/>
                  </a:lnTo>
                  <a:lnTo>
                    <a:pt x="158496" y="227114"/>
                  </a:lnTo>
                  <a:lnTo>
                    <a:pt x="109827" y="219400"/>
                  </a:lnTo>
                  <a:lnTo>
                    <a:pt x="67357" y="197873"/>
                  </a:lnTo>
                  <a:lnTo>
                    <a:pt x="33567" y="164953"/>
                  </a:lnTo>
                  <a:lnTo>
                    <a:pt x="10939" y="123059"/>
                  </a:lnTo>
                  <a:lnTo>
                    <a:pt x="1955" y="74612"/>
                  </a:lnTo>
                  <a:lnTo>
                    <a:pt x="0" y="0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7" name="object 90"/>
            <p:cNvSpPr/>
            <p:nvPr/>
          </p:nvSpPr>
          <p:spPr>
            <a:xfrm>
              <a:off x="1567234" y="1628607"/>
              <a:ext cx="221673" cy="347382"/>
            </a:xfrm>
            <a:custGeom>
              <a:avLst/>
              <a:gdLst/>
              <a:ahLst/>
              <a:cxnLst/>
              <a:rect l="l" t="t" r="r" b="b"/>
              <a:pathLst>
                <a:path w="243839" h="393700">
                  <a:moveTo>
                    <a:pt x="243230" y="271729"/>
                  </a:moveTo>
                  <a:lnTo>
                    <a:pt x="233673" y="319069"/>
                  </a:lnTo>
                  <a:lnTo>
                    <a:pt x="207610" y="357725"/>
                  </a:lnTo>
                  <a:lnTo>
                    <a:pt x="168949" y="383787"/>
                  </a:lnTo>
                  <a:lnTo>
                    <a:pt x="121602" y="393344"/>
                  </a:lnTo>
                  <a:lnTo>
                    <a:pt x="74269" y="383787"/>
                  </a:lnTo>
                  <a:lnTo>
                    <a:pt x="35617" y="357724"/>
                  </a:lnTo>
                  <a:lnTo>
                    <a:pt x="9556" y="319063"/>
                  </a:lnTo>
                  <a:lnTo>
                    <a:pt x="0" y="271716"/>
                  </a:lnTo>
                  <a:lnTo>
                    <a:pt x="0" y="120853"/>
                  </a:lnTo>
                  <a:lnTo>
                    <a:pt x="9498" y="73814"/>
                  </a:lnTo>
                  <a:lnTo>
                    <a:pt x="35401" y="35399"/>
                  </a:lnTo>
                  <a:lnTo>
                    <a:pt x="73819" y="9498"/>
                  </a:lnTo>
                  <a:lnTo>
                    <a:pt x="120865" y="0"/>
                  </a:lnTo>
                  <a:lnTo>
                    <a:pt x="168499" y="9616"/>
                  </a:lnTo>
                  <a:lnTo>
                    <a:pt x="207394" y="35840"/>
                  </a:lnTo>
                  <a:lnTo>
                    <a:pt x="233615" y="74736"/>
                  </a:lnTo>
                  <a:lnTo>
                    <a:pt x="243230" y="122364"/>
                  </a:lnTo>
                  <a:lnTo>
                    <a:pt x="243230" y="271729"/>
                  </a:lnTo>
                  <a:close/>
                </a:path>
              </a:pathLst>
            </a:custGeom>
            <a:noFill/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7467600" y="2971800"/>
            <a:ext cx="749792" cy="640080"/>
            <a:chOff x="1401235" y="1512160"/>
            <a:chExt cx="603827" cy="515471"/>
          </a:xfrm>
        </p:grpSpPr>
        <p:sp>
          <p:nvSpPr>
            <p:cNvPr id="19" name="object 95"/>
            <p:cNvSpPr/>
            <p:nvPr/>
          </p:nvSpPr>
          <p:spPr>
            <a:xfrm>
              <a:off x="1401235" y="1512160"/>
              <a:ext cx="603827" cy="515471"/>
            </a:xfrm>
            <a:custGeom>
              <a:avLst/>
              <a:gdLst/>
              <a:ahLst/>
              <a:cxnLst/>
              <a:rect l="l" t="t" r="r" b="b"/>
              <a:pathLst>
                <a:path w="664210" h="584200">
                  <a:moveTo>
                    <a:pt x="34632" y="584111"/>
                  </a:moveTo>
                  <a:lnTo>
                    <a:pt x="1162" y="558372"/>
                  </a:lnTo>
                  <a:lnTo>
                    <a:pt x="0" y="549478"/>
                  </a:lnTo>
                  <a:lnTo>
                    <a:pt x="1162" y="540583"/>
                  </a:lnTo>
                  <a:lnTo>
                    <a:pt x="301891" y="17310"/>
                  </a:lnTo>
                  <a:lnTo>
                    <a:pt x="331889" y="0"/>
                  </a:lnTo>
                  <a:lnTo>
                    <a:pt x="340930" y="1197"/>
                  </a:lnTo>
                  <a:lnTo>
                    <a:pt x="659117" y="532155"/>
                  </a:lnTo>
                  <a:lnTo>
                    <a:pt x="663765" y="549478"/>
                  </a:lnTo>
                  <a:lnTo>
                    <a:pt x="662603" y="558372"/>
                  </a:lnTo>
                  <a:lnTo>
                    <a:pt x="629132" y="584111"/>
                  </a:lnTo>
                  <a:lnTo>
                    <a:pt x="34632" y="584111"/>
                  </a:lnTo>
                  <a:close/>
                </a:path>
              </a:pathLst>
            </a:custGeom>
            <a:noFill/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0" name="object 96"/>
            <p:cNvSpPr/>
            <p:nvPr/>
          </p:nvSpPr>
          <p:spPr>
            <a:xfrm>
              <a:off x="1698395" y="1912396"/>
              <a:ext cx="7505" cy="19050"/>
            </a:xfrm>
            <a:custGeom>
              <a:avLst/>
              <a:gdLst/>
              <a:ahLst/>
              <a:cxnLst/>
              <a:rect l="l" t="t" r="r" b="b"/>
              <a:pathLst>
                <a:path w="8255" h="21589">
                  <a:moveTo>
                    <a:pt x="8127" y="21272"/>
                  </a:moveTo>
                  <a:lnTo>
                    <a:pt x="7759" y="21336"/>
                  </a:lnTo>
                  <a:lnTo>
                    <a:pt x="7315" y="21336"/>
                  </a:lnTo>
                  <a:lnTo>
                    <a:pt x="812" y="21336"/>
                  </a:lnTo>
                  <a:lnTo>
                    <a:pt x="355" y="21336"/>
                  </a:lnTo>
                  <a:lnTo>
                    <a:pt x="0" y="21310"/>
                  </a:lnTo>
                  <a:lnTo>
                    <a:pt x="0" y="50"/>
                  </a:lnTo>
                  <a:lnTo>
                    <a:pt x="355" y="0"/>
                  </a:lnTo>
                  <a:lnTo>
                    <a:pt x="812" y="0"/>
                  </a:lnTo>
                  <a:lnTo>
                    <a:pt x="7315" y="0"/>
                  </a:lnTo>
                  <a:lnTo>
                    <a:pt x="7759" y="0"/>
                  </a:lnTo>
                  <a:lnTo>
                    <a:pt x="8127" y="25"/>
                  </a:lnTo>
                  <a:lnTo>
                    <a:pt x="8127" y="21272"/>
                  </a:lnTo>
                  <a:close/>
                </a:path>
              </a:pathLst>
            </a:custGeom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1" name="object 97"/>
            <p:cNvSpPr/>
            <p:nvPr/>
          </p:nvSpPr>
          <p:spPr>
            <a:xfrm>
              <a:off x="1698395" y="1700694"/>
              <a:ext cx="7505" cy="149038"/>
            </a:xfrm>
            <a:custGeom>
              <a:avLst/>
              <a:gdLst/>
              <a:ahLst/>
              <a:cxnLst/>
              <a:rect l="l" t="t" r="r" b="b"/>
              <a:pathLst>
                <a:path w="8255" h="168910">
                  <a:moveTo>
                    <a:pt x="8127" y="168325"/>
                  </a:moveTo>
                  <a:lnTo>
                    <a:pt x="8127" y="168592"/>
                  </a:lnTo>
                  <a:lnTo>
                    <a:pt x="7759" y="168808"/>
                  </a:lnTo>
                  <a:lnTo>
                    <a:pt x="7315" y="168808"/>
                  </a:lnTo>
                  <a:lnTo>
                    <a:pt x="812" y="168808"/>
                  </a:lnTo>
                  <a:lnTo>
                    <a:pt x="355" y="168808"/>
                  </a:lnTo>
                  <a:lnTo>
                    <a:pt x="0" y="168592"/>
                  </a:lnTo>
                  <a:lnTo>
                    <a:pt x="0" y="168325"/>
                  </a:lnTo>
                  <a:lnTo>
                    <a:pt x="0" y="495"/>
                  </a:lnTo>
                  <a:lnTo>
                    <a:pt x="0" y="215"/>
                  </a:lnTo>
                  <a:lnTo>
                    <a:pt x="355" y="0"/>
                  </a:lnTo>
                  <a:lnTo>
                    <a:pt x="812" y="0"/>
                  </a:lnTo>
                  <a:lnTo>
                    <a:pt x="7315" y="0"/>
                  </a:lnTo>
                  <a:lnTo>
                    <a:pt x="7759" y="0"/>
                  </a:lnTo>
                  <a:lnTo>
                    <a:pt x="8127" y="215"/>
                  </a:lnTo>
                  <a:lnTo>
                    <a:pt x="8127" y="495"/>
                  </a:lnTo>
                  <a:lnTo>
                    <a:pt x="8127" y="168325"/>
                  </a:lnTo>
                  <a:close/>
                </a:path>
              </a:pathLst>
            </a:custGeom>
            <a:solidFill>
              <a:schemeClr val="accent4"/>
            </a:solidFill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grpSp>
        <p:nvGrpSpPr>
          <p:cNvPr id="22" name="Group 21"/>
          <p:cNvGrpSpPr>
            <a:grpSpLocks noChangeAspect="1"/>
          </p:cNvGrpSpPr>
          <p:nvPr/>
        </p:nvGrpSpPr>
        <p:grpSpPr>
          <a:xfrm>
            <a:off x="7315200" y="4572000"/>
            <a:ext cx="962327" cy="731520"/>
            <a:chOff x="1418230" y="2925939"/>
            <a:chExt cx="704847" cy="535793"/>
          </a:xfrm>
        </p:grpSpPr>
        <p:sp>
          <p:nvSpPr>
            <p:cNvPr id="23" name="object 73"/>
            <p:cNvSpPr/>
            <p:nvPr/>
          </p:nvSpPr>
          <p:spPr>
            <a:xfrm>
              <a:off x="1557271" y="3120636"/>
              <a:ext cx="281709" cy="235884"/>
            </a:xfrm>
            <a:custGeom>
              <a:avLst/>
              <a:gdLst/>
              <a:ahLst/>
              <a:cxnLst/>
              <a:rect l="l" t="t" r="r" b="b"/>
              <a:pathLst>
                <a:path w="309880" h="267335">
                  <a:moveTo>
                    <a:pt x="309333" y="110337"/>
                  </a:moveTo>
                  <a:lnTo>
                    <a:pt x="73329" y="267220"/>
                  </a:lnTo>
                  <a:lnTo>
                    <a:pt x="0" y="156870"/>
                  </a:lnTo>
                  <a:lnTo>
                    <a:pt x="235991" y="0"/>
                  </a:lnTo>
                </a:path>
              </a:pathLst>
            </a:custGeom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74"/>
            <p:cNvSpPr/>
            <p:nvPr/>
          </p:nvSpPr>
          <p:spPr>
            <a:xfrm>
              <a:off x="1418230" y="3277024"/>
              <a:ext cx="191077" cy="169209"/>
            </a:xfrm>
            <a:custGeom>
              <a:avLst/>
              <a:gdLst/>
              <a:ahLst/>
              <a:cxnLst/>
              <a:rect l="l" t="t" r="r" b="b"/>
              <a:pathLst>
                <a:path w="210185" h="191770">
                  <a:moveTo>
                    <a:pt x="108140" y="148297"/>
                  </a:moveTo>
                  <a:lnTo>
                    <a:pt x="117462" y="162293"/>
                  </a:lnTo>
                  <a:lnTo>
                    <a:pt x="73342" y="191630"/>
                  </a:lnTo>
                  <a:lnTo>
                    <a:pt x="0" y="81305"/>
                  </a:lnTo>
                  <a:lnTo>
                    <a:pt x="44132" y="51955"/>
                  </a:lnTo>
                  <a:lnTo>
                    <a:pt x="57658" y="72313"/>
                  </a:lnTo>
                  <a:lnTo>
                    <a:pt x="166446" y="0"/>
                  </a:lnTo>
                  <a:lnTo>
                    <a:pt x="209892" y="65316"/>
                  </a:lnTo>
                  <a:lnTo>
                    <a:pt x="101092" y="137655"/>
                  </a:lnTo>
                  <a:lnTo>
                    <a:pt x="108140" y="148297"/>
                  </a:lnTo>
                  <a:close/>
                </a:path>
              </a:pathLst>
            </a:custGeom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5" name="object 75"/>
            <p:cNvSpPr/>
            <p:nvPr/>
          </p:nvSpPr>
          <p:spPr>
            <a:xfrm>
              <a:off x="2042836" y="2925939"/>
              <a:ext cx="80241" cy="117101"/>
            </a:xfrm>
            <a:custGeom>
              <a:avLst/>
              <a:gdLst/>
              <a:ahLst/>
              <a:cxnLst/>
              <a:rect l="l" t="t" r="r" b="b"/>
              <a:pathLst>
                <a:path w="88264" h="132714">
                  <a:moveTo>
                    <a:pt x="0" y="0"/>
                  </a:moveTo>
                  <a:lnTo>
                    <a:pt x="34368" y="18860"/>
                  </a:lnTo>
                  <a:lnTo>
                    <a:pt x="64130" y="52682"/>
                  </a:lnTo>
                  <a:lnTo>
                    <a:pt x="83797" y="93215"/>
                  </a:lnTo>
                  <a:lnTo>
                    <a:pt x="87884" y="132207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6" name="object 76"/>
            <p:cNvSpPr/>
            <p:nvPr/>
          </p:nvSpPr>
          <p:spPr>
            <a:xfrm>
              <a:off x="1756693" y="2941213"/>
              <a:ext cx="337705" cy="294154"/>
            </a:xfrm>
            <a:custGeom>
              <a:avLst/>
              <a:gdLst/>
              <a:ahLst/>
              <a:cxnLst/>
              <a:rect l="l" t="t" r="r" b="b"/>
              <a:pathLst>
                <a:path w="371475" h="333375">
                  <a:moveTo>
                    <a:pt x="370992" y="154520"/>
                  </a:moveTo>
                  <a:lnTo>
                    <a:pt x="102730" y="332854"/>
                  </a:lnTo>
                  <a:lnTo>
                    <a:pt x="0" y="178346"/>
                  </a:lnTo>
                  <a:lnTo>
                    <a:pt x="268312" y="0"/>
                  </a:lnTo>
                  <a:lnTo>
                    <a:pt x="370992" y="154520"/>
                  </a:lnTo>
                  <a:close/>
                </a:path>
              </a:pathLst>
            </a:custGeom>
            <a:ln w="20320">
              <a:solidFill>
                <a:srgbClr val="0067AB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7" name="object 78"/>
            <p:cNvSpPr/>
            <p:nvPr/>
          </p:nvSpPr>
          <p:spPr>
            <a:xfrm>
              <a:off x="1743019" y="3319417"/>
              <a:ext cx="138545" cy="142315"/>
            </a:xfrm>
            <a:custGeom>
              <a:avLst/>
              <a:gdLst/>
              <a:ahLst/>
              <a:cxnLst/>
              <a:rect l="l" t="t" r="r" b="b"/>
              <a:pathLst>
                <a:path w="152400" h="161289">
                  <a:moveTo>
                    <a:pt x="151892" y="160693"/>
                  </a:moveTo>
                  <a:lnTo>
                    <a:pt x="49339" y="0"/>
                  </a:lnTo>
                  <a:lnTo>
                    <a:pt x="0" y="159867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8" name="object 79"/>
            <p:cNvSpPr/>
            <p:nvPr/>
          </p:nvSpPr>
          <p:spPr>
            <a:xfrm>
              <a:off x="1707124" y="3285845"/>
              <a:ext cx="132773" cy="85725"/>
            </a:xfrm>
            <a:custGeom>
              <a:avLst/>
              <a:gdLst/>
              <a:ahLst/>
              <a:cxnLst/>
              <a:rect l="l" t="t" r="r" b="b"/>
              <a:pathLst>
                <a:path w="146050" h="97154">
                  <a:moveTo>
                    <a:pt x="146037" y="0"/>
                  </a:moveTo>
                  <a:lnTo>
                    <a:pt x="0" y="97078"/>
                  </a:lnTo>
                </a:path>
              </a:pathLst>
            </a:custGeom>
            <a:ln w="20320">
              <a:solidFill>
                <a:schemeClr val="accent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17131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Straight Connector 100"/>
          <p:cNvCxnSpPr/>
          <p:nvPr/>
        </p:nvCxnSpPr>
        <p:spPr bwMode="auto">
          <a:xfrm>
            <a:off x="6065520" y="2057400"/>
            <a:ext cx="1463040" cy="1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 bwMode="auto">
          <a:xfrm>
            <a:off x="5917264" y="1828800"/>
            <a:ext cx="0" cy="274320"/>
          </a:xfrm>
          <a:prstGeom prst="line">
            <a:avLst/>
          </a:prstGeom>
          <a:ln w="12700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 bwMode="auto">
          <a:xfrm>
            <a:off x="7239000" y="1524000"/>
            <a:ext cx="0" cy="73152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 bwMode="auto">
          <a:xfrm>
            <a:off x="1752600" y="1524000"/>
            <a:ext cx="0" cy="73152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 bwMode="auto">
          <a:xfrm>
            <a:off x="1219200" y="2240280"/>
            <a:ext cx="0" cy="164592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 bwMode="auto">
          <a:xfrm>
            <a:off x="7772400" y="2286000"/>
            <a:ext cx="0" cy="137160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 bwMode="auto">
          <a:xfrm>
            <a:off x="2327575" y="2237310"/>
            <a:ext cx="0" cy="283464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 bwMode="auto">
          <a:xfrm>
            <a:off x="3352800" y="1828800"/>
            <a:ext cx="2560320" cy="1"/>
          </a:xfrm>
          <a:prstGeom prst="line">
            <a:avLst/>
          </a:prstGeom>
          <a:ln w="12700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 bwMode="auto">
          <a:xfrm>
            <a:off x="1478280" y="2057399"/>
            <a:ext cx="1645920" cy="1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 bwMode="auto">
          <a:xfrm>
            <a:off x="6692424" y="2286000"/>
            <a:ext cx="0" cy="365760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 bwMode="auto">
          <a:xfrm>
            <a:off x="4572000" y="1143000"/>
            <a:ext cx="0" cy="914400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4191000" y="914400"/>
            <a:ext cx="822960" cy="466344"/>
            <a:chOff x="4130040" y="1551785"/>
            <a:chExt cx="822960" cy="466344"/>
          </a:xfrm>
        </p:grpSpPr>
        <p:sp>
          <p:nvSpPr>
            <p:cNvPr id="34" name="Freeform 33"/>
            <p:cNvSpPr/>
            <p:nvPr/>
          </p:nvSpPr>
          <p:spPr>
            <a:xfrm>
              <a:off x="4130040" y="1551785"/>
              <a:ext cx="822960" cy="457200"/>
            </a:xfrm>
            <a:custGeom>
              <a:avLst/>
              <a:gdLst>
                <a:gd name="connsiteX0" fmla="*/ 0 w 734769"/>
                <a:gd name="connsiteY0" fmla="*/ 0 h 380430"/>
                <a:gd name="connsiteX1" fmla="*/ 734769 w 734769"/>
                <a:gd name="connsiteY1" fmla="*/ 0 h 380430"/>
                <a:gd name="connsiteX2" fmla="*/ 734769 w 734769"/>
                <a:gd name="connsiteY2" fmla="*/ 380430 h 380430"/>
                <a:gd name="connsiteX3" fmla="*/ 0 w 734769"/>
                <a:gd name="connsiteY3" fmla="*/ 380430 h 380430"/>
                <a:gd name="connsiteX4" fmla="*/ 0 w 734769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769" h="380430">
                  <a:moveTo>
                    <a:pt x="0" y="0"/>
                  </a:moveTo>
                  <a:lnTo>
                    <a:pt x="734769" y="0"/>
                  </a:lnTo>
                  <a:lnTo>
                    <a:pt x="734769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F64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Dani</a:t>
              </a:r>
              <a:b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McCauley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Freeform 34"/>
            <p:cNvSpPr/>
            <p:nvPr/>
          </p:nvSpPr>
          <p:spPr>
            <a:xfrm>
              <a:off x="4130040" y="1926689"/>
              <a:ext cx="822960" cy="91440"/>
            </a:xfrm>
            <a:custGeom>
              <a:avLst/>
              <a:gdLst>
                <a:gd name="connsiteX0" fmla="*/ 0 w 809705"/>
                <a:gd name="connsiteY0" fmla="*/ 0 h 126810"/>
                <a:gd name="connsiteX1" fmla="*/ 809705 w 809705"/>
                <a:gd name="connsiteY1" fmla="*/ 0 h 126810"/>
                <a:gd name="connsiteX2" fmla="*/ 809705 w 809705"/>
                <a:gd name="connsiteY2" fmla="*/ 126810 h 126810"/>
                <a:gd name="connsiteX3" fmla="*/ 0 w 809705"/>
                <a:gd name="connsiteY3" fmla="*/ 126810 h 126810"/>
                <a:gd name="connsiteX4" fmla="*/ 0 w 809705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5" h="126810">
                  <a:moveTo>
                    <a:pt x="0" y="0"/>
                  </a:moveTo>
                  <a:lnTo>
                    <a:pt x="809705" y="0"/>
                  </a:lnTo>
                  <a:lnTo>
                    <a:pt x="809705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National Sales Leader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310640" y="1676400"/>
            <a:ext cx="822960" cy="457200"/>
            <a:chOff x="1463040" y="2209800"/>
            <a:chExt cx="822960" cy="457200"/>
          </a:xfrm>
        </p:grpSpPr>
        <p:sp>
          <p:nvSpPr>
            <p:cNvPr id="36" name="Freeform 35"/>
            <p:cNvSpPr/>
            <p:nvPr/>
          </p:nvSpPr>
          <p:spPr>
            <a:xfrm>
              <a:off x="1479849" y="2209800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F64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225562"/>
                <a:satOff val="-2484"/>
                <a:lumOff val="-5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Dennis</a:t>
              </a:r>
              <a:br>
                <a:rPr lang="en-US" sz="11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Lyons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Freeform 36"/>
            <p:cNvSpPr/>
            <p:nvPr/>
          </p:nvSpPr>
          <p:spPr>
            <a:xfrm>
              <a:off x="1463040" y="2575560"/>
              <a:ext cx="822960" cy="91440"/>
            </a:xfrm>
            <a:custGeom>
              <a:avLst/>
              <a:gdLst>
                <a:gd name="connsiteX0" fmla="*/ 0 w 809705"/>
                <a:gd name="connsiteY0" fmla="*/ 0 h 139129"/>
                <a:gd name="connsiteX1" fmla="*/ 809705 w 809705"/>
                <a:gd name="connsiteY1" fmla="*/ 0 h 139129"/>
                <a:gd name="connsiteX2" fmla="*/ 809705 w 809705"/>
                <a:gd name="connsiteY2" fmla="*/ 139129 h 139129"/>
                <a:gd name="connsiteX3" fmla="*/ 0 w 809705"/>
                <a:gd name="connsiteY3" fmla="*/ 139129 h 139129"/>
                <a:gd name="connsiteX4" fmla="*/ 0 w 809705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5" h="139129">
                  <a:moveTo>
                    <a:pt x="0" y="0"/>
                  </a:moveTo>
                  <a:lnTo>
                    <a:pt x="809705" y="0"/>
                  </a:lnTo>
                  <a:lnTo>
                    <a:pt x="809705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3810" rIns="15240" bIns="3810" numCol="1" spcCol="1270" anchor="ctr" anchorCtr="0">
              <a:noAutofit/>
            </a:bodyPr>
            <a:lstStyle/>
            <a:p>
              <a:pPr lvl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Western Sales Leader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905000" y="2885357"/>
            <a:ext cx="823797" cy="467443"/>
            <a:chOff x="532563" y="3571157"/>
            <a:chExt cx="823797" cy="467443"/>
          </a:xfrm>
        </p:grpSpPr>
        <p:sp>
          <p:nvSpPr>
            <p:cNvPr id="38" name="Freeform 37"/>
            <p:cNvSpPr/>
            <p:nvPr/>
          </p:nvSpPr>
          <p:spPr>
            <a:xfrm>
              <a:off x="532563" y="3571157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451125"/>
                <a:satOff val="-4969"/>
                <a:lumOff val="-10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Marc</a:t>
              </a:r>
              <a:b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Lower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>
              <a:off x="533400" y="3947160"/>
              <a:ext cx="822960" cy="91440"/>
            </a:xfrm>
            <a:custGeom>
              <a:avLst/>
              <a:gdLst>
                <a:gd name="connsiteX0" fmla="*/ 0 w 725536"/>
                <a:gd name="connsiteY0" fmla="*/ 0 h 139129"/>
                <a:gd name="connsiteX1" fmla="*/ 725536 w 725536"/>
                <a:gd name="connsiteY1" fmla="*/ 0 h 139129"/>
                <a:gd name="connsiteX2" fmla="*/ 725536 w 725536"/>
                <a:gd name="connsiteY2" fmla="*/ 139129 h 139129"/>
                <a:gd name="connsiteX3" fmla="*/ 0 w 725536"/>
                <a:gd name="connsiteY3" fmla="*/ 139129 h 139129"/>
                <a:gd name="connsiteX4" fmla="*/ 0 w 725536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536" h="139129">
                  <a:moveTo>
                    <a:pt x="0" y="0"/>
                  </a:moveTo>
                  <a:lnTo>
                    <a:pt x="725536" y="0"/>
                  </a:lnTo>
                  <a:lnTo>
                    <a:pt x="725536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CA, OR, WA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905837" y="4724400"/>
            <a:ext cx="822960" cy="457200"/>
            <a:chOff x="548640" y="4114800"/>
            <a:chExt cx="822960" cy="457200"/>
          </a:xfrm>
        </p:grpSpPr>
        <p:sp>
          <p:nvSpPr>
            <p:cNvPr id="42" name="Freeform 41"/>
            <p:cNvSpPr/>
            <p:nvPr/>
          </p:nvSpPr>
          <p:spPr>
            <a:xfrm>
              <a:off x="558493" y="4114800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902250"/>
                <a:satOff val="-9937"/>
                <a:lumOff val="-207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Tim</a:t>
              </a:r>
              <a:b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Colton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42"/>
            <p:cNvSpPr/>
            <p:nvPr/>
          </p:nvSpPr>
          <p:spPr>
            <a:xfrm>
              <a:off x="548640" y="448056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CO, AZ, NM, MO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921077" y="3505200"/>
            <a:ext cx="822960" cy="457200"/>
            <a:chOff x="1752600" y="3535680"/>
            <a:chExt cx="822960" cy="457200"/>
          </a:xfrm>
        </p:grpSpPr>
        <p:sp>
          <p:nvSpPr>
            <p:cNvPr id="44" name="Freeform 43"/>
            <p:cNvSpPr/>
            <p:nvPr/>
          </p:nvSpPr>
          <p:spPr>
            <a:xfrm>
              <a:off x="1754244" y="3535680"/>
              <a:ext cx="809708" cy="457200"/>
            </a:xfrm>
            <a:custGeom>
              <a:avLst/>
              <a:gdLst>
                <a:gd name="connsiteX0" fmla="*/ 0 w 809708"/>
                <a:gd name="connsiteY0" fmla="*/ 0 h 380430"/>
                <a:gd name="connsiteX1" fmla="*/ 809708 w 809708"/>
                <a:gd name="connsiteY1" fmla="*/ 0 h 380430"/>
                <a:gd name="connsiteX2" fmla="*/ 809708 w 809708"/>
                <a:gd name="connsiteY2" fmla="*/ 380430 h 380430"/>
                <a:gd name="connsiteX3" fmla="*/ 0 w 809708"/>
                <a:gd name="connsiteY3" fmla="*/ 380430 h 380430"/>
                <a:gd name="connsiteX4" fmla="*/ 0 w 809708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8" h="380430">
                  <a:moveTo>
                    <a:pt x="0" y="0"/>
                  </a:moveTo>
                  <a:lnTo>
                    <a:pt x="809708" y="0"/>
                  </a:lnTo>
                  <a:lnTo>
                    <a:pt x="809708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1127812"/>
                <a:satOff val="-12422"/>
                <a:lumOff val="-25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Shawn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Seamonds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1752600" y="390144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IL, WI, MN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834640" y="1905000"/>
            <a:ext cx="822960" cy="423750"/>
            <a:chOff x="152400" y="2667000"/>
            <a:chExt cx="822960" cy="423750"/>
          </a:xfrm>
        </p:grpSpPr>
        <p:sp>
          <p:nvSpPr>
            <p:cNvPr id="50" name="Freeform 49"/>
            <p:cNvSpPr/>
            <p:nvPr/>
          </p:nvSpPr>
          <p:spPr>
            <a:xfrm>
              <a:off x="152400" y="2667000"/>
              <a:ext cx="806151" cy="417389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Tina</a:t>
              </a:r>
              <a:b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Young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>
              <a:off x="152400" y="299931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Sales Admin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781800" y="1676400"/>
            <a:ext cx="822960" cy="477557"/>
            <a:chOff x="7178040" y="2286000"/>
            <a:chExt cx="822960" cy="477557"/>
          </a:xfrm>
        </p:grpSpPr>
        <p:sp>
          <p:nvSpPr>
            <p:cNvPr id="60" name="Freeform 59"/>
            <p:cNvSpPr/>
            <p:nvPr/>
          </p:nvSpPr>
          <p:spPr>
            <a:xfrm>
              <a:off x="7188777" y="2286000"/>
              <a:ext cx="806151" cy="477557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F64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2706749"/>
                <a:satOff val="-29812"/>
                <a:lumOff val="-62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Jason</a:t>
              </a:r>
              <a:b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Krouse</a:t>
              </a:r>
            </a:p>
          </p:txBody>
        </p:sp>
        <p:sp>
          <p:nvSpPr>
            <p:cNvPr id="61" name="Freeform 60"/>
            <p:cNvSpPr/>
            <p:nvPr/>
          </p:nvSpPr>
          <p:spPr>
            <a:xfrm>
              <a:off x="7178040" y="2667000"/>
              <a:ext cx="822960" cy="91440"/>
            </a:xfrm>
            <a:custGeom>
              <a:avLst/>
              <a:gdLst>
                <a:gd name="connsiteX0" fmla="*/ 0 w 809705"/>
                <a:gd name="connsiteY0" fmla="*/ 0 h 139129"/>
                <a:gd name="connsiteX1" fmla="*/ 809705 w 809705"/>
                <a:gd name="connsiteY1" fmla="*/ 0 h 139129"/>
                <a:gd name="connsiteX2" fmla="*/ 809705 w 809705"/>
                <a:gd name="connsiteY2" fmla="*/ 139129 h 139129"/>
                <a:gd name="connsiteX3" fmla="*/ 0 w 809705"/>
                <a:gd name="connsiteY3" fmla="*/ 139129 h 139129"/>
                <a:gd name="connsiteX4" fmla="*/ 0 w 809705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5" h="139129">
                  <a:moveTo>
                    <a:pt x="0" y="0"/>
                  </a:moveTo>
                  <a:lnTo>
                    <a:pt x="809705" y="0"/>
                  </a:lnTo>
                  <a:lnTo>
                    <a:pt x="809705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3810" rIns="15240" bIns="3810" numCol="1" spcCol="1270" anchor="ctr" anchorCtr="0">
              <a:noAutofit/>
            </a:bodyPr>
            <a:lstStyle/>
            <a:p>
              <a:pPr lvl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Eastern Sales Leader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272550" y="2877312"/>
            <a:ext cx="826125" cy="466344"/>
            <a:chOff x="6533226" y="3496056"/>
            <a:chExt cx="826125" cy="466344"/>
          </a:xfrm>
        </p:grpSpPr>
        <p:sp>
          <p:nvSpPr>
            <p:cNvPr id="62" name="Freeform 61"/>
            <p:cNvSpPr/>
            <p:nvPr/>
          </p:nvSpPr>
          <p:spPr>
            <a:xfrm>
              <a:off x="6553200" y="3496056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2932312"/>
                <a:satOff val="-32296"/>
                <a:lumOff val="-67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Chip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Balser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62"/>
            <p:cNvSpPr/>
            <p:nvPr/>
          </p:nvSpPr>
          <p:spPr>
            <a:xfrm>
              <a:off x="6533226" y="3870960"/>
              <a:ext cx="822960" cy="91440"/>
            </a:xfrm>
            <a:custGeom>
              <a:avLst/>
              <a:gdLst>
                <a:gd name="connsiteX0" fmla="*/ 0 w 725536"/>
                <a:gd name="connsiteY0" fmla="*/ 0 h 139129"/>
                <a:gd name="connsiteX1" fmla="*/ 725536 w 725536"/>
                <a:gd name="connsiteY1" fmla="*/ 0 h 139129"/>
                <a:gd name="connsiteX2" fmla="*/ 725536 w 725536"/>
                <a:gd name="connsiteY2" fmla="*/ 139129 h 139129"/>
                <a:gd name="connsiteX3" fmla="*/ 0 w 725536"/>
                <a:gd name="connsiteY3" fmla="*/ 139129 h 139129"/>
                <a:gd name="connsiteX4" fmla="*/ 0 w 725536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536" h="139129">
                  <a:moveTo>
                    <a:pt x="0" y="0"/>
                  </a:moveTo>
                  <a:lnTo>
                    <a:pt x="725536" y="0"/>
                  </a:lnTo>
                  <a:lnTo>
                    <a:pt x="725536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FL, GA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248400" y="5172456"/>
            <a:ext cx="822960" cy="466344"/>
            <a:chOff x="7787640" y="3496056"/>
            <a:chExt cx="822960" cy="466344"/>
          </a:xfrm>
        </p:grpSpPr>
        <p:sp>
          <p:nvSpPr>
            <p:cNvPr id="64" name="Freeform 63"/>
            <p:cNvSpPr/>
            <p:nvPr/>
          </p:nvSpPr>
          <p:spPr>
            <a:xfrm>
              <a:off x="7806338" y="3496056"/>
              <a:ext cx="80327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3157874"/>
                <a:satOff val="-34780"/>
                <a:lumOff val="-72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Joe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Mazzeo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>
              <a:off x="7787640" y="3870960"/>
              <a:ext cx="822960" cy="91440"/>
            </a:xfrm>
            <a:custGeom>
              <a:avLst/>
              <a:gdLst>
                <a:gd name="connsiteX0" fmla="*/ 0 w 725536"/>
                <a:gd name="connsiteY0" fmla="*/ 0 h 139129"/>
                <a:gd name="connsiteX1" fmla="*/ 725536 w 725536"/>
                <a:gd name="connsiteY1" fmla="*/ 0 h 139129"/>
                <a:gd name="connsiteX2" fmla="*/ 725536 w 725536"/>
                <a:gd name="connsiteY2" fmla="*/ 139129 h 139129"/>
                <a:gd name="connsiteX3" fmla="*/ 0 w 725536"/>
                <a:gd name="connsiteY3" fmla="*/ 139129 h 139129"/>
                <a:gd name="connsiteX4" fmla="*/ 0 w 725536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536" h="139129">
                  <a:moveTo>
                    <a:pt x="0" y="0"/>
                  </a:moveTo>
                  <a:lnTo>
                    <a:pt x="725536" y="0"/>
                  </a:lnTo>
                  <a:lnTo>
                    <a:pt x="725536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PA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72550" y="3485070"/>
            <a:ext cx="822960" cy="477330"/>
            <a:chOff x="6533226" y="4038600"/>
            <a:chExt cx="822960" cy="477330"/>
          </a:xfrm>
        </p:grpSpPr>
        <p:sp>
          <p:nvSpPr>
            <p:cNvPr id="66" name="Freeform 65"/>
            <p:cNvSpPr/>
            <p:nvPr/>
          </p:nvSpPr>
          <p:spPr>
            <a:xfrm>
              <a:off x="6534105" y="4038600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3383437"/>
                <a:satOff val="-37265"/>
                <a:lumOff val="-77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Scott DiGerolamo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>
              <a:off x="6533226" y="442449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NY, NJ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260475" y="4038600"/>
            <a:ext cx="831762" cy="457200"/>
            <a:chOff x="7772400" y="3599688"/>
            <a:chExt cx="831762" cy="457200"/>
          </a:xfrm>
        </p:grpSpPr>
        <p:sp>
          <p:nvSpPr>
            <p:cNvPr id="68" name="Freeform 67"/>
            <p:cNvSpPr/>
            <p:nvPr/>
          </p:nvSpPr>
          <p:spPr>
            <a:xfrm>
              <a:off x="7794454" y="3599688"/>
              <a:ext cx="809708" cy="457200"/>
            </a:xfrm>
            <a:custGeom>
              <a:avLst/>
              <a:gdLst>
                <a:gd name="connsiteX0" fmla="*/ 0 w 809708"/>
                <a:gd name="connsiteY0" fmla="*/ 0 h 380430"/>
                <a:gd name="connsiteX1" fmla="*/ 809708 w 809708"/>
                <a:gd name="connsiteY1" fmla="*/ 0 h 380430"/>
                <a:gd name="connsiteX2" fmla="*/ 809708 w 809708"/>
                <a:gd name="connsiteY2" fmla="*/ 380430 h 380430"/>
                <a:gd name="connsiteX3" fmla="*/ 0 w 809708"/>
                <a:gd name="connsiteY3" fmla="*/ 380430 h 380430"/>
                <a:gd name="connsiteX4" fmla="*/ 0 w 809708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8" h="380430">
                  <a:moveTo>
                    <a:pt x="0" y="0"/>
                  </a:moveTo>
                  <a:lnTo>
                    <a:pt x="809708" y="0"/>
                  </a:lnTo>
                  <a:lnTo>
                    <a:pt x="809708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3609000"/>
                <a:satOff val="-39749"/>
                <a:lumOff val="-82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Karen</a:t>
              </a:r>
              <a:b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Koons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reeform 68"/>
            <p:cNvSpPr/>
            <p:nvPr/>
          </p:nvSpPr>
          <p:spPr>
            <a:xfrm>
              <a:off x="7772400" y="3965448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SC, NC, VA, DC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486400" y="1905000"/>
            <a:ext cx="822960" cy="441960"/>
            <a:chOff x="8016240" y="2667000"/>
            <a:chExt cx="822960" cy="441960"/>
          </a:xfrm>
        </p:grpSpPr>
        <p:sp>
          <p:nvSpPr>
            <p:cNvPr id="76" name="Freeform 75"/>
            <p:cNvSpPr/>
            <p:nvPr/>
          </p:nvSpPr>
          <p:spPr>
            <a:xfrm>
              <a:off x="8016240" y="2667000"/>
              <a:ext cx="806151" cy="417389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David Nguyen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76"/>
            <p:cNvSpPr/>
            <p:nvPr/>
          </p:nvSpPr>
          <p:spPr>
            <a:xfrm>
              <a:off x="8016240" y="301752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Sales Admin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160520" y="1615440"/>
            <a:ext cx="822960" cy="458418"/>
            <a:chOff x="4191000" y="2706612"/>
            <a:chExt cx="822960" cy="458418"/>
          </a:xfrm>
        </p:grpSpPr>
        <p:sp>
          <p:nvSpPr>
            <p:cNvPr id="78" name="Freeform 77"/>
            <p:cNvSpPr/>
            <p:nvPr/>
          </p:nvSpPr>
          <p:spPr>
            <a:xfrm>
              <a:off x="4191000" y="2706612"/>
              <a:ext cx="822960" cy="457200"/>
            </a:xfrm>
            <a:custGeom>
              <a:avLst/>
              <a:gdLst>
                <a:gd name="connsiteX0" fmla="*/ 0 w 734769"/>
                <a:gd name="connsiteY0" fmla="*/ 0 h 380430"/>
                <a:gd name="connsiteX1" fmla="*/ 734769 w 734769"/>
                <a:gd name="connsiteY1" fmla="*/ 0 h 380430"/>
                <a:gd name="connsiteX2" fmla="*/ 734769 w 734769"/>
                <a:gd name="connsiteY2" fmla="*/ 380430 h 380430"/>
                <a:gd name="connsiteX3" fmla="*/ 0 w 734769"/>
                <a:gd name="connsiteY3" fmla="*/ 380430 h 380430"/>
                <a:gd name="connsiteX4" fmla="*/ 0 w 734769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769" h="380430">
                  <a:moveTo>
                    <a:pt x="0" y="0"/>
                  </a:moveTo>
                  <a:lnTo>
                    <a:pt x="734769" y="0"/>
                  </a:lnTo>
                  <a:lnTo>
                    <a:pt x="734769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0000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Danielle Crea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Freeform 78"/>
            <p:cNvSpPr/>
            <p:nvPr/>
          </p:nvSpPr>
          <p:spPr>
            <a:xfrm>
              <a:off x="4191000" y="307359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3175" rIns="12700" bIns="3175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500" kern="1200" dirty="0" smtClean="0">
                  <a:solidFill>
                    <a:srgbClr val="000000"/>
                  </a:solidFill>
                </a:rPr>
                <a:t>Marketing Manager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304800"/>
            <a:ext cx="8229600" cy="5207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b="1" dirty="0" smtClean="0"/>
              <a:t>VBES </a:t>
            </a:r>
            <a:r>
              <a:rPr lang="en-US" b="1" dirty="0"/>
              <a:t>Sales Organization </a:t>
            </a:r>
            <a:r>
              <a:rPr lang="en-US" b="1" dirty="0" smtClean="0"/>
              <a:t>  </a:t>
            </a:r>
            <a:endParaRPr lang="en-US" b="1" dirty="0"/>
          </a:p>
        </p:txBody>
      </p:sp>
      <p:cxnSp>
        <p:nvCxnSpPr>
          <p:cNvPr id="88" name="Straight Connector 87"/>
          <p:cNvCxnSpPr/>
          <p:nvPr/>
        </p:nvCxnSpPr>
        <p:spPr bwMode="auto">
          <a:xfrm>
            <a:off x="1752600" y="1524000"/>
            <a:ext cx="5486400" cy="1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72324" y="2875073"/>
            <a:ext cx="822960" cy="472440"/>
            <a:chOff x="2819400" y="1524000"/>
            <a:chExt cx="822960" cy="472440"/>
          </a:xfrm>
        </p:grpSpPr>
        <p:sp>
          <p:nvSpPr>
            <p:cNvPr id="52" name="Freeform 51"/>
            <p:cNvSpPr/>
            <p:nvPr/>
          </p:nvSpPr>
          <p:spPr>
            <a:xfrm>
              <a:off x="2832772" y="1524000"/>
              <a:ext cx="804672" cy="457200"/>
            </a:xfrm>
            <a:custGeom>
              <a:avLst/>
              <a:gdLst>
                <a:gd name="connsiteX0" fmla="*/ 0 w 734769"/>
                <a:gd name="connsiteY0" fmla="*/ 0 h 380430"/>
                <a:gd name="connsiteX1" fmla="*/ 734769 w 734769"/>
                <a:gd name="connsiteY1" fmla="*/ 0 h 380430"/>
                <a:gd name="connsiteX2" fmla="*/ 734769 w 734769"/>
                <a:gd name="connsiteY2" fmla="*/ 380430 h 380430"/>
                <a:gd name="connsiteX3" fmla="*/ 0 w 734769"/>
                <a:gd name="connsiteY3" fmla="*/ 380430 h 380430"/>
                <a:gd name="connsiteX4" fmla="*/ 0 w 734769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4769" h="380430">
                  <a:moveTo>
                    <a:pt x="0" y="0"/>
                  </a:moveTo>
                  <a:lnTo>
                    <a:pt x="734769" y="0"/>
                  </a:lnTo>
                  <a:lnTo>
                    <a:pt x="734769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1804500"/>
                <a:satOff val="-19875"/>
                <a:lumOff val="-41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Bruce Sletten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Freeform 85"/>
            <p:cNvSpPr/>
            <p:nvPr/>
          </p:nvSpPr>
          <p:spPr>
            <a:xfrm>
              <a:off x="2819400" y="1905000"/>
              <a:ext cx="822960" cy="91440"/>
            </a:xfrm>
            <a:custGeom>
              <a:avLst/>
              <a:gdLst>
                <a:gd name="connsiteX0" fmla="*/ 0 w 809705"/>
                <a:gd name="connsiteY0" fmla="*/ 0 h 139129"/>
                <a:gd name="connsiteX1" fmla="*/ 809705 w 809705"/>
                <a:gd name="connsiteY1" fmla="*/ 0 h 139129"/>
                <a:gd name="connsiteX2" fmla="*/ 809705 w 809705"/>
                <a:gd name="connsiteY2" fmla="*/ 139129 h 139129"/>
                <a:gd name="connsiteX3" fmla="*/ 0 w 809705"/>
                <a:gd name="connsiteY3" fmla="*/ 139129 h 139129"/>
                <a:gd name="connsiteX4" fmla="*/ 0 w 809705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5" h="139129">
                  <a:moveTo>
                    <a:pt x="0" y="0"/>
                  </a:moveTo>
                  <a:lnTo>
                    <a:pt x="809705" y="0"/>
                  </a:lnTo>
                  <a:lnTo>
                    <a:pt x="809705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3810" rIns="15240" bIns="3810" numCol="1" spcCol="1270" anchor="ctr" anchorCtr="0">
              <a:noAutofit/>
            </a:bodyPr>
            <a:lstStyle/>
            <a:p>
              <a:pPr lvl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Tier 2 Sales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260475" y="4629912"/>
            <a:ext cx="822960" cy="475488"/>
            <a:chOff x="6553200" y="5181600"/>
            <a:chExt cx="822960" cy="475488"/>
          </a:xfrm>
        </p:grpSpPr>
        <p:sp>
          <p:nvSpPr>
            <p:cNvPr id="73" name="Freeform 72"/>
            <p:cNvSpPr/>
            <p:nvPr/>
          </p:nvSpPr>
          <p:spPr>
            <a:xfrm>
              <a:off x="6553200" y="5181600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3383437"/>
                <a:satOff val="-37265"/>
                <a:lumOff val="-77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Mike</a:t>
              </a:r>
              <a:b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10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Parrott</a:t>
              </a:r>
              <a:endParaRPr lang="en-US" sz="110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Freeform 98"/>
            <p:cNvSpPr/>
            <p:nvPr/>
          </p:nvSpPr>
          <p:spPr>
            <a:xfrm>
              <a:off x="6553200" y="5565648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MI, IN, OH, TN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905837" y="4114800"/>
            <a:ext cx="822960" cy="457200"/>
            <a:chOff x="1143000" y="4724400"/>
            <a:chExt cx="822960" cy="457200"/>
          </a:xfrm>
        </p:grpSpPr>
        <p:sp>
          <p:nvSpPr>
            <p:cNvPr id="72" name="Freeform 71"/>
            <p:cNvSpPr/>
            <p:nvPr/>
          </p:nvSpPr>
          <p:spPr>
            <a:xfrm>
              <a:off x="1152144" y="4724400"/>
              <a:ext cx="809708" cy="457200"/>
            </a:xfrm>
            <a:custGeom>
              <a:avLst/>
              <a:gdLst>
                <a:gd name="connsiteX0" fmla="*/ 0 w 809708"/>
                <a:gd name="connsiteY0" fmla="*/ 0 h 380430"/>
                <a:gd name="connsiteX1" fmla="*/ 809708 w 809708"/>
                <a:gd name="connsiteY1" fmla="*/ 0 h 380430"/>
                <a:gd name="connsiteX2" fmla="*/ 809708 w 809708"/>
                <a:gd name="connsiteY2" fmla="*/ 380430 h 380430"/>
                <a:gd name="connsiteX3" fmla="*/ 0 w 809708"/>
                <a:gd name="connsiteY3" fmla="*/ 380430 h 380430"/>
                <a:gd name="connsiteX4" fmla="*/ 0 w 809708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8" h="380430">
                  <a:moveTo>
                    <a:pt x="0" y="0"/>
                  </a:moveTo>
                  <a:lnTo>
                    <a:pt x="809708" y="0"/>
                  </a:lnTo>
                  <a:lnTo>
                    <a:pt x="809708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1353375"/>
                <a:satOff val="-14906"/>
                <a:lumOff val="-31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Mark Murdock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Freeform 99"/>
            <p:cNvSpPr/>
            <p:nvPr/>
          </p:nvSpPr>
          <p:spPr>
            <a:xfrm>
              <a:off x="1143000" y="509016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TX</a:t>
              </a:r>
              <a:endParaRPr lang="en-US" sz="6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7330440" y="2886456"/>
            <a:ext cx="822960" cy="466344"/>
            <a:chOff x="6536391" y="3496056"/>
            <a:chExt cx="822960" cy="466344"/>
          </a:xfrm>
        </p:grpSpPr>
        <p:sp>
          <p:nvSpPr>
            <p:cNvPr id="132" name="Freeform 131"/>
            <p:cNvSpPr/>
            <p:nvPr/>
          </p:nvSpPr>
          <p:spPr>
            <a:xfrm>
              <a:off x="6553200" y="3496056"/>
              <a:ext cx="80615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2932312"/>
                <a:satOff val="-32296"/>
                <a:lumOff val="-67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Chris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Champa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" name="Freeform 132"/>
            <p:cNvSpPr/>
            <p:nvPr/>
          </p:nvSpPr>
          <p:spPr>
            <a:xfrm>
              <a:off x="6536391" y="3870960"/>
              <a:ext cx="822960" cy="91440"/>
            </a:xfrm>
            <a:custGeom>
              <a:avLst/>
              <a:gdLst>
                <a:gd name="connsiteX0" fmla="*/ 0 w 725536"/>
                <a:gd name="connsiteY0" fmla="*/ 0 h 139129"/>
                <a:gd name="connsiteX1" fmla="*/ 725536 w 725536"/>
                <a:gd name="connsiteY1" fmla="*/ 0 h 139129"/>
                <a:gd name="connsiteX2" fmla="*/ 725536 w 725536"/>
                <a:gd name="connsiteY2" fmla="*/ 139129 h 139129"/>
                <a:gd name="connsiteX3" fmla="*/ 0 w 725536"/>
                <a:gd name="connsiteY3" fmla="*/ 139129 h 139129"/>
                <a:gd name="connsiteX4" fmla="*/ 0 w 725536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536" h="139129">
                  <a:moveTo>
                    <a:pt x="0" y="0"/>
                  </a:moveTo>
                  <a:lnTo>
                    <a:pt x="725536" y="0"/>
                  </a:lnTo>
                  <a:lnTo>
                    <a:pt x="725536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Public Sector Sales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17" name="Freeform 116"/>
          <p:cNvSpPr/>
          <p:nvPr/>
        </p:nvSpPr>
        <p:spPr>
          <a:xfrm>
            <a:off x="4114800" y="3505200"/>
            <a:ext cx="914400" cy="533400"/>
          </a:xfrm>
          <a:custGeom>
            <a:avLst/>
            <a:gdLst>
              <a:gd name="connsiteX0" fmla="*/ 0 w 806151"/>
              <a:gd name="connsiteY0" fmla="*/ 0 h 417389"/>
              <a:gd name="connsiteX1" fmla="*/ 806151 w 806151"/>
              <a:gd name="connsiteY1" fmla="*/ 0 h 417389"/>
              <a:gd name="connsiteX2" fmla="*/ 806151 w 806151"/>
              <a:gd name="connsiteY2" fmla="*/ 417389 h 417389"/>
              <a:gd name="connsiteX3" fmla="*/ 0 w 806151"/>
              <a:gd name="connsiteY3" fmla="*/ 417389 h 417389"/>
              <a:gd name="connsiteX4" fmla="*/ 0 w 806151"/>
              <a:gd name="connsiteY4" fmla="*/ 0 h 41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6151" h="417389">
                <a:moveTo>
                  <a:pt x="0" y="0"/>
                </a:moveTo>
                <a:lnTo>
                  <a:pt x="806151" y="0"/>
                </a:lnTo>
                <a:lnTo>
                  <a:pt x="806151" y="417389"/>
                </a:lnTo>
                <a:lnTo>
                  <a:pt x="0" y="417389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4285687"/>
              <a:satOff val="-47202"/>
              <a:lumOff val="-98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53683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05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Sales </a:t>
            </a:r>
            <a:r>
              <a:rPr lang="en-US" sz="105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Project Manager </a:t>
            </a:r>
            <a:br>
              <a:rPr lang="en-US" sz="105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(Legal &amp; Compl.)</a:t>
            </a:r>
            <a:endParaRPr lang="en-US" sz="8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Freeform 127"/>
          <p:cNvSpPr/>
          <p:nvPr/>
        </p:nvSpPr>
        <p:spPr>
          <a:xfrm>
            <a:off x="4114800" y="4648200"/>
            <a:ext cx="914400" cy="457200"/>
          </a:xfrm>
          <a:custGeom>
            <a:avLst/>
            <a:gdLst>
              <a:gd name="connsiteX0" fmla="*/ 0 w 806151"/>
              <a:gd name="connsiteY0" fmla="*/ 0 h 417389"/>
              <a:gd name="connsiteX1" fmla="*/ 806151 w 806151"/>
              <a:gd name="connsiteY1" fmla="*/ 0 h 417389"/>
              <a:gd name="connsiteX2" fmla="*/ 806151 w 806151"/>
              <a:gd name="connsiteY2" fmla="*/ 417389 h 417389"/>
              <a:gd name="connsiteX3" fmla="*/ 0 w 806151"/>
              <a:gd name="connsiteY3" fmla="*/ 417389 h 417389"/>
              <a:gd name="connsiteX4" fmla="*/ 0 w 806151"/>
              <a:gd name="connsiteY4" fmla="*/ 0 h 41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6151" h="417389">
                <a:moveTo>
                  <a:pt x="0" y="0"/>
                </a:moveTo>
                <a:lnTo>
                  <a:pt x="806151" y="0"/>
                </a:lnTo>
                <a:lnTo>
                  <a:pt x="806151" y="417389"/>
                </a:lnTo>
                <a:lnTo>
                  <a:pt x="0" y="417389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4285687"/>
              <a:satOff val="-47202"/>
              <a:lumOff val="-98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53683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Solution Architect</a:t>
            </a:r>
            <a:endParaRPr lang="en-US" sz="11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8" name="Straight Connector 137"/>
          <p:cNvCxnSpPr/>
          <p:nvPr/>
        </p:nvCxnSpPr>
        <p:spPr bwMode="auto">
          <a:xfrm>
            <a:off x="6684030" y="2286000"/>
            <a:ext cx="1097280" cy="1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 bwMode="auto">
          <a:xfrm>
            <a:off x="1219200" y="2255520"/>
            <a:ext cx="1097280" cy="1"/>
          </a:xfrm>
          <a:prstGeom prst="line">
            <a:avLst/>
          </a:prstGeom>
          <a:ln>
            <a:solidFill>
              <a:srgbClr val="C00000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1" name="Freeform 140"/>
          <p:cNvSpPr/>
          <p:nvPr/>
        </p:nvSpPr>
        <p:spPr>
          <a:xfrm>
            <a:off x="4114800" y="4114800"/>
            <a:ext cx="914400" cy="457200"/>
          </a:xfrm>
          <a:custGeom>
            <a:avLst/>
            <a:gdLst>
              <a:gd name="connsiteX0" fmla="*/ 0 w 806151"/>
              <a:gd name="connsiteY0" fmla="*/ 0 h 417389"/>
              <a:gd name="connsiteX1" fmla="*/ 806151 w 806151"/>
              <a:gd name="connsiteY1" fmla="*/ 0 h 417389"/>
              <a:gd name="connsiteX2" fmla="*/ 806151 w 806151"/>
              <a:gd name="connsiteY2" fmla="*/ 417389 h 417389"/>
              <a:gd name="connsiteX3" fmla="*/ 0 w 806151"/>
              <a:gd name="connsiteY3" fmla="*/ 417389 h 417389"/>
              <a:gd name="connsiteX4" fmla="*/ 0 w 806151"/>
              <a:gd name="connsiteY4" fmla="*/ 0 h 41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6151" h="417389">
                <a:moveTo>
                  <a:pt x="0" y="0"/>
                </a:moveTo>
                <a:lnTo>
                  <a:pt x="806151" y="0"/>
                </a:lnTo>
                <a:lnTo>
                  <a:pt x="806151" y="417389"/>
                </a:lnTo>
                <a:lnTo>
                  <a:pt x="0" y="417389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4285687"/>
              <a:satOff val="-47202"/>
              <a:lumOff val="-98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53683" numCol="1" spcCol="1270" anchor="ctr" anchorCtr="0">
            <a:noAutofit/>
          </a:bodyPr>
          <a:lstStyle/>
          <a:p>
            <a:pPr algn="ctr" defTabSz="533400">
              <a:lnSpc>
                <a:spcPct val="90000"/>
              </a:lnSpc>
              <a:spcAft>
                <a:spcPct val="35000"/>
              </a:spcAft>
            </a:pPr>
            <a:r>
              <a:rPr lang="en-US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Ed Bell</a:t>
            </a: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Solution Architect</a:t>
            </a:r>
            <a:endParaRPr lang="en-US" sz="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Freeform 142"/>
          <p:cNvSpPr/>
          <p:nvPr/>
        </p:nvSpPr>
        <p:spPr>
          <a:xfrm>
            <a:off x="4114800" y="5181600"/>
            <a:ext cx="914400" cy="457200"/>
          </a:xfrm>
          <a:custGeom>
            <a:avLst/>
            <a:gdLst>
              <a:gd name="connsiteX0" fmla="*/ 0 w 806151"/>
              <a:gd name="connsiteY0" fmla="*/ 0 h 417389"/>
              <a:gd name="connsiteX1" fmla="*/ 806151 w 806151"/>
              <a:gd name="connsiteY1" fmla="*/ 0 h 417389"/>
              <a:gd name="connsiteX2" fmla="*/ 806151 w 806151"/>
              <a:gd name="connsiteY2" fmla="*/ 417389 h 417389"/>
              <a:gd name="connsiteX3" fmla="*/ 0 w 806151"/>
              <a:gd name="connsiteY3" fmla="*/ 417389 h 417389"/>
              <a:gd name="connsiteX4" fmla="*/ 0 w 806151"/>
              <a:gd name="connsiteY4" fmla="*/ 0 h 417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6151" h="417389">
                <a:moveTo>
                  <a:pt x="0" y="0"/>
                </a:moveTo>
                <a:lnTo>
                  <a:pt x="806151" y="0"/>
                </a:lnTo>
                <a:lnTo>
                  <a:pt x="806151" y="417389"/>
                </a:lnTo>
                <a:lnTo>
                  <a:pt x="0" y="417389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4285687"/>
              <a:satOff val="-47202"/>
              <a:lumOff val="-98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" tIns="7620" rIns="7620" bIns="53683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Solution Architect</a:t>
            </a:r>
            <a:endParaRPr lang="en-US" sz="110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3505200" y="2819400"/>
            <a:ext cx="2133600" cy="3124200"/>
          </a:xfrm>
          <a:prstGeom prst="rect">
            <a:avLst/>
          </a:prstGeom>
          <a:noFill/>
          <a:ln w="28575" cap="flat" cmpd="sng" algn="ctr">
            <a:solidFill>
              <a:srgbClr val="9A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08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81400" y="2907268"/>
            <a:ext cx="194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/>
              <a:t>Shared</a:t>
            </a:r>
          </a:p>
          <a:p>
            <a:pPr algn="ctr"/>
            <a:r>
              <a:rPr lang="en-US" sz="1400" b="1" dirty="0" smtClean="0"/>
              <a:t>Services</a:t>
            </a:r>
            <a:endParaRPr lang="en-US" sz="1400" b="1" dirty="0"/>
          </a:p>
        </p:txBody>
      </p:sp>
      <p:cxnSp>
        <p:nvCxnSpPr>
          <p:cNvPr id="147" name="Straight Connector 146"/>
          <p:cNvCxnSpPr/>
          <p:nvPr/>
        </p:nvCxnSpPr>
        <p:spPr bwMode="auto">
          <a:xfrm>
            <a:off x="3352800" y="1828800"/>
            <a:ext cx="0" cy="274320"/>
          </a:xfrm>
          <a:prstGeom prst="line">
            <a:avLst/>
          </a:prstGeom>
          <a:ln w="12700">
            <a:solidFill>
              <a:srgbClr val="C00000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148" name="Group 147"/>
          <p:cNvGrpSpPr/>
          <p:nvPr/>
        </p:nvGrpSpPr>
        <p:grpSpPr>
          <a:xfrm>
            <a:off x="6260475" y="5782056"/>
            <a:ext cx="822960" cy="466344"/>
            <a:chOff x="7787640" y="3496056"/>
            <a:chExt cx="822960" cy="466344"/>
          </a:xfrm>
        </p:grpSpPr>
        <p:sp>
          <p:nvSpPr>
            <p:cNvPr id="149" name="Freeform 148"/>
            <p:cNvSpPr/>
            <p:nvPr/>
          </p:nvSpPr>
          <p:spPr>
            <a:xfrm>
              <a:off x="7806338" y="3496056"/>
              <a:ext cx="803271" cy="457200"/>
            </a:xfrm>
            <a:custGeom>
              <a:avLst/>
              <a:gdLst>
                <a:gd name="connsiteX0" fmla="*/ 0 w 806151"/>
                <a:gd name="connsiteY0" fmla="*/ 0 h 417389"/>
                <a:gd name="connsiteX1" fmla="*/ 806151 w 806151"/>
                <a:gd name="connsiteY1" fmla="*/ 0 h 417389"/>
                <a:gd name="connsiteX2" fmla="*/ 806151 w 806151"/>
                <a:gd name="connsiteY2" fmla="*/ 417389 h 417389"/>
                <a:gd name="connsiteX3" fmla="*/ 0 w 806151"/>
                <a:gd name="connsiteY3" fmla="*/ 417389 h 417389"/>
                <a:gd name="connsiteX4" fmla="*/ 0 w 806151"/>
                <a:gd name="connsiteY4" fmla="*/ 0 h 4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6151" h="417389">
                  <a:moveTo>
                    <a:pt x="0" y="0"/>
                  </a:moveTo>
                  <a:lnTo>
                    <a:pt x="806151" y="0"/>
                  </a:lnTo>
                  <a:lnTo>
                    <a:pt x="806151" y="417389"/>
                  </a:lnTo>
                  <a:lnTo>
                    <a:pt x="0" y="417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3157874"/>
                <a:satOff val="-34780"/>
                <a:lumOff val="-72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Andrew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Meader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7787640" y="3870960"/>
              <a:ext cx="822960" cy="91440"/>
            </a:xfrm>
            <a:custGeom>
              <a:avLst/>
              <a:gdLst>
                <a:gd name="connsiteX0" fmla="*/ 0 w 725536"/>
                <a:gd name="connsiteY0" fmla="*/ 0 h 139129"/>
                <a:gd name="connsiteX1" fmla="*/ 725536 w 725536"/>
                <a:gd name="connsiteY1" fmla="*/ 0 h 139129"/>
                <a:gd name="connsiteX2" fmla="*/ 725536 w 725536"/>
                <a:gd name="connsiteY2" fmla="*/ 139129 h 139129"/>
                <a:gd name="connsiteX3" fmla="*/ 0 w 725536"/>
                <a:gd name="connsiteY3" fmla="*/ 139129 h 139129"/>
                <a:gd name="connsiteX4" fmla="*/ 0 w 725536"/>
                <a:gd name="connsiteY4" fmla="*/ 0 h 139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5536" h="139129">
                  <a:moveTo>
                    <a:pt x="0" y="0"/>
                  </a:moveTo>
                  <a:lnTo>
                    <a:pt x="725536" y="0"/>
                  </a:lnTo>
                  <a:lnTo>
                    <a:pt x="725536" y="139129"/>
                  </a:lnTo>
                  <a:lnTo>
                    <a:pt x="0" y="139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b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kern="1200" dirty="0" smtClean="0">
                  <a:solidFill>
                    <a:srgbClr val="000000"/>
                  </a:solidFill>
                </a:rPr>
                <a:t>NE, CT</a:t>
              </a:r>
              <a:endParaRPr lang="en-US" sz="600" kern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7330440" y="3505200"/>
            <a:ext cx="822960" cy="457200"/>
            <a:chOff x="1143000" y="4724400"/>
            <a:chExt cx="822960" cy="457200"/>
          </a:xfrm>
        </p:grpSpPr>
        <p:sp>
          <p:nvSpPr>
            <p:cNvPr id="95" name="Freeform 94"/>
            <p:cNvSpPr/>
            <p:nvPr/>
          </p:nvSpPr>
          <p:spPr>
            <a:xfrm>
              <a:off x="1152144" y="4724400"/>
              <a:ext cx="809708" cy="457200"/>
            </a:xfrm>
            <a:custGeom>
              <a:avLst/>
              <a:gdLst>
                <a:gd name="connsiteX0" fmla="*/ 0 w 809708"/>
                <a:gd name="connsiteY0" fmla="*/ 0 h 380430"/>
                <a:gd name="connsiteX1" fmla="*/ 809708 w 809708"/>
                <a:gd name="connsiteY1" fmla="*/ 0 h 380430"/>
                <a:gd name="connsiteX2" fmla="*/ 809708 w 809708"/>
                <a:gd name="connsiteY2" fmla="*/ 380430 h 380430"/>
                <a:gd name="connsiteX3" fmla="*/ 0 w 809708"/>
                <a:gd name="connsiteY3" fmla="*/ 380430 h 380430"/>
                <a:gd name="connsiteX4" fmla="*/ 0 w 809708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8" h="380430">
                  <a:moveTo>
                    <a:pt x="0" y="0"/>
                  </a:moveTo>
                  <a:lnTo>
                    <a:pt x="809708" y="0"/>
                  </a:lnTo>
                  <a:lnTo>
                    <a:pt x="809708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1353375"/>
                <a:satOff val="-14906"/>
                <a:lumOff val="-31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Joe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Prendergast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6" name="Freeform 95"/>
            <p:cNvSpPr/>
            <p:nvPr/>
          </p:nvSpPr>
          <p:spPr>
            <a:xfrm>
              <a:off x="1143000" y="509016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&lt;&lt; 1,000 Sales</a:t>
              </a:r>
              <a:endParaRPr lang="en-US" sz="6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762000" y="3505200"/>
            <a:ext cx="822960" cy="457200"/>
            <a:chOff x="1143000" y="4724400"/>
            <a:chExt cx="822960" cy="457200"/>
          </a:xfrm>
        </p:grpSpPr>
        <p:sp>
          <p:nvSpPr>
            <p:cNvPr id="90" name="Freeform 89"/>
            <p:cNvSpPr/>
            <p:nvPr/>
          </p:nvSpPr>
          <p:spPr>
            <a:xfrm>
              <a:off x="1152144" y="4724400"/>
              <a:ext cx="809708" cy="457200"/>
            </a:xfrm>
            <a:custGeom>
              <a:avLst/>
              <a:gdLst>
                <a:gd name="connsiteX0" fmla="*/ 0 w 809708"/>
                <a:gd name="connsiteY0" fmla="*/ 0 h 380430"/>
                <a:gd name="connsiteX1" fmla="*/ 809708 w 809708"/>
                <a:gd name="connsiteY1" fmla="*/ 0 h 380430"/>
                <a:gd name="connsiteX2" fmla="*/ 809708 w 809708"/>
                <a:gd name="connsiteY2" fmla="*/ 380430 h 380430"/>
                <a:gd name="connsiteX3" fmla="*/ 0 w 809708"/>
                <a:gd name="connsiteY3" fmla="*/ 380430 h 380430"/>
                <a:gd name="connsiteX4" fmla="*/ 0 w 809708"/>
                <a:gd name="connsiteY4" fmla="*/ 0 h 38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708" h="380430">
                  <a:moveTo>
                    <a:pt x="0" y="0"/>
                  </a:moveTo>
                  <a:lnTo>
                    <a:pt x="809708" y="0"/>
                  </a:lnTo>
                  <a:lnTo>
                    <a:pt x="809708" y="380430"/>
                  </a:lnTo>
                  <a:lnTo>
                    <a:pt x="0" y="380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93CE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1353375"/>
                <a:satOff val="-14906"/>
                <a:lumOff val="-31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620" tIns="7620" rIns="7620" bIns="53683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Erik</a:t>
              </a:r>
              <a:b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50" kern="12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Western</a:t>
              </a:r>
              <a:endParaRPr lang="en-US" sz="105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Freeform 90"/>
            <p:cNvSpPr/>
            <p:nvPr/>
          </p:nvSpPr>
          <p:spPr>
            <a:xfrm>
              <a:off x="1143000" y="5090160"/>
              <a:ext cx="822960" cy="91440"/>
            </a:xfrm>
            <a:custGeom>
              <a:avLst/>
              <a:gdLst>
                <a:gd name="connsiteX0" fmla="*/ 0 w 661292"/>
                <a:gd name="connsiteY0" fmla="*/ 0 h 126810"/>
                <a:gd name="connsiteX1" fmla="*/ 661292 w 661292"/>
                <a:gd name="connsiteY1" fmla="*/ 0 h 126810"/>
                <a:gd name="connsiteX2" fmla="*/ 661292 w 661292"/>
                <a:gd name="connsiteY2" fmla="*/ 126810 h 126810"/>
                <a:gd name="connsiteX3" fmla="*/ 0 w 661292"/>
                <a:gd name="connsiteY3" fmla="*/ 126810 h 126810"/>
                <a:gd name="connsiteX4" fmla="*/ 0 w 661292"/>
                <a:gd name="connsiteY4" fmla="*/ 0 h 12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292" h="126810">
                  <a:moveTo>
                    <a:pt x="0" y="0"/>
                  </a:moveTo>
                  <a:lnTo>
                    <a:pt x="661292" y="0"/>
                  </a:lnTo>
                  <a:lnTo>
                    <a:pt x="661292" y="126810"/>
                  </a:lnTo>
                  <a:lnTo>
                    <a:pt x="0" y="126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0320" tIns="5080" rIns="20320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" dirty="0" smtClean="0">
                  <a:solidFill>
                    <a:srgbClr val="000000"/>
                  </a:solidFill>
                </a:rPr>
                <a:t>&lt; 1,000 Sales</a:t>
              </a:r>
              <a:endParaRPr lang="en-US" sz="600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738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095710"/>
            <a:ext cx="7772400" cy="4847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2" descr="image00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3448968"/>
            <a:ext cx="1371600" cy="257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 bwMode="auto">
          <a:xfrm>
            <a:off x="457200" y="304800"/>
            <a:ext cx="8229600" cy="52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>
                <a:solidFill>
                  <a:srgbClr val="E11B22"/>
                </a:solidFill>
                <a:latin typeface="Arial" charset="0"/>
                <a:ea typeface="ＭＳ Ｐゴシック" pitchFamily="108" charset="-128"/>
              </a:defRPr>
            </a:lvl9pPr>
          </a:lstStyle>
          <a:p>
            <a:r>
              <a:rPr lang="en-US" b="1" kern="0" dirty="0" smtClean="0"/>
              <a:t>Consultants In Your Market   </a:t>
            </a:r>
            <a:endParaRPr lang="en-US" b="1" kern="0" dirty="0"/>
          </a:p>
        </p:txBody>
      </p:sp>
    </p:spTree>
    <p:extLst>
      <p:ext uri="{BB962C8B-B14F-4D97-AF65-F5344CB8AC3E}">
        <p14:creationId xmlns:p14="http://schemas.microsoft.com/office/powerpoint/2010/main" val="245423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29ce6eb268ef74209b69c023f82e232312aafd74"/>
</p:tagLst>
</file>

<file path=ppt/theme/theme1.xml><?xml version="1.0" encoding="utf-8"?>
<a:theme xmlns:a="http://schemas.openxmlformats.org/drawingml/2006/main" name="Aon-ppt-guide-Print-LTR-4">
  <a:themeElements>
    <a:clrScheme name="Aon Health Core Slides Theme Colors">
      <a:dk1>
        <a:srgbClr val="000000"/>
      </a:dk1>
      <a:lt1>
        <a:srgbClr val="FFFFFF"/>
      </a:lt1>
      <a:dk2>
        <a:srgbClr val="E11B22"/>
      </a:dk2>
      <a:lt2>
        <a:srgbClr val="4D4F53"/>
      </a:lt2>
      <a:accent1>
        <a:srgbClr val="5EB6E4"/>
      </a:accent1>
      <a:accent2>
        <a:srgbClr val="0083A9"/>
      </a:accent2>
      <a:accent3>
        <a:srgbClr val="0039A6"/>
      </a:accent3>
      <a:accent4>
        <a:srgbClr val="003F72"/>
      </a:accent4>
      <a:accent5>
        <a:srgbClr val="C9CAC8"/>
      </a:accent5>
      <a:accent6>
        <a:srgbClr val="4D4F53"/>
      </a:accent6>
      <a:hlink>
        <a:srgbClr val="E11B22"/>
      </a:hlink>
      <a:folHlink>
        <a:srgbClr val="E11B22"/>
      </a:folHlink>
    </a:clrScheme>
    <a:fontScheme name="Aon_PowerPoint_Template_NoImage-3-0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08" charset="-128"/>
          </a:defRPr>
        </a:defPPr>
      </a:lstStyle>
    </a:lnDef>
  </a:objectDefaults>
  <a:extraClrSchemeLst>
    <a:extraClrScheme>
      <a:clrScheme name="Aon_PowerPoint_Template_NoImage-3-0 1">
        <a:dk1>
          <a:srgbClr val="000000"/>
        </a:dk1>
        <a:lt1>
          <a:srgbClr val="FFFFFF"/>
        </a:lt1>
        <a:dk2>
          <a:srgbClr val="5EB6E4"/>
        </a:dk2>
        <a:lt2>
          <a:srgbClr val="4D4F53"/>
        </a:lt2>
        <a:accent1>
          <a:srgbClr val="C9CAC8"/>
        </a:accent1>
        <a:accent2>
          <a:srgbClr val="7AB800"/>
        </a:accent2>
        <a:accent3>
          <a:srgbClr val="FFFFFF"/>
        </a:accent3>
        <a:accent4>
          <a:srgbClr val="000000"/>
        </a:accent4>
        <a:accent5>
          <a:srgbClr val="E1E1E0"/>
        </a:accent5>
        <a:accent6>
          <a:srgbClr val="6EA600"/>
        </a:accent6>
        <a:hlink>
          <a:srgbClr val="F0AB00"/>
        </a:hlink>
        <a:folHlink>
          <a:srgbClr val="D3CD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Presentation1" id="{4D40EE9C-30E9-4A94-86DF-C9F6C4AF52FE}" vid="{D74BB695-3466-4BFA-86D5-9322EC3B1EA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Aon-ppt-guide-Print-LTR-4</Template>
  <TotalTime>3547</TotalTime>
  <Words>471</Words>
  <Application>Microsoft Office PowerPoint</Application>
  <PresentationFormat>On-screen Show (4:3)</PresentationFormat>
  <Paragraphs>84</Paragraphs>
  <Slides>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Aon-ppt-guide-Print-LTR-4</vt:lpstr>
      <vt:lpstr>PowerPoint Presentation</vt:lpstr>
      <vt:lpstr>Getting the Conversation Started</vt:lpstr>
      <vt:lpstr>VBES Sales Organization   </vt:lpstr>
      <vt:lpstr>PowerPoint Presentation</vt:lpstr>
    </vt:vector>
  </TitlesOfParts>
  <Company>Aon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Backs</dc:creator>
  <cp:lastModifiedBy>Danielle Crea</cp:lastModifiedBy>
  <cp:revision>209</cp:revision>
  <dcterms:created xsi:type="dcterms:W3CDTF">2017-01-09T19:12:21Z</dcterms:created>
  <dcterms:modified xsi:type="dcterms:W3CDTF">2018-01-29T13:41:27Z</dcterms:modified>
</cp:coreProperties>
</file>